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12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omments/comment3.xml" ContentType="application/vnd.openxmlformats-officedocument.presentationml.comments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3"/>
  </p:notesMasterIdLst>
  <p:sldIdLst>
    <p:sldId id="256" r:id="rId2"/>
    <p:sldId id="297" r:id="rId3"/>
    <p:sldId id="340" r:id="rId4"/>
    <p:sldId id="305" r:id="rId5"/>
    <p:sldId id="257" r:id="rId6"/>
    <p:sldId id="449" r:id="rId7"/>
    <p:sldId id="567" r:id="rId8"/>
    <p:sldId id="402" r:id="rId9"/>
    <p:sldId id="406" r:id="rId10"/>
    <p:sldId id="405" r:id="rId11"/>
    <p:sldId id="404" r:id="rId12"/>
    <p:sldId id="380" r:id="rId13"/>
    <p:sldId id="383" r:id="rId14"/>
    <p:sldId id="569" r:id="rId15"/>
    <p:sldId id="258" r:id="rId16"/>
    <p:sldId id="570" r:id="rId17"/>
    <p:sldId id="261" r:id="rId18"/>
    <p:sldId id="572" r:id="rId19"/>
    <p:sldId id="263" r:id="rId20"/>
    <p:sldId id="264" r:id="rId21"/>
    <p:sldId id="265" r:id="rId22"/>
    <p:sldId id="267" r:id="rId23"/>
    <p:sldId id="571" r:id="rId24"/>
    <p:sldId id="268" r:id="rId25"/>
    <p:sldId id="269" r:id="rId26"/>
    <p:sldId id="271" r:id="rId27"/>
    <p:sldId id="272" r:id="rId28"/>
    <p:sldId id="273" r:id="rId29"/>
    <p:sldId id="491" r:id="rId30"/>
    <p:sldId id="486" r:id="rId31"/>
    <p:sldId id="460" r:id="rId32"/>
    <p:sldId id="484" r:id="rId33"/>
    <p:sldId id="485" r:id="rId34"/>
    <p:sldId id="477" r:id="rId35"/>
    <p:sldId id="462" r:id="rId36"/>
    <p:sldId id="465" r:id="rId37"/>
    <p:sldId id="461" r:id="rId38"/>
    <p:sldId id="463" r:id="rId39"/>
    <p:sldId id="466" r:id="rId40"/>
    <p:sldId id="482" r:id="rId41"/>
    <p:sldId id="480" r:id="rId42"/>
    <p:sldId id="385" r:id="rId43"/>
    <p:sldId id="423" r:id="rId44"/>
    <p:sldId id="432" r:id="rId45"/>
    <p:sldId id="443" r:id="rId46"/>
    <p:sldId id="481" r:id="rId47"/>
    <p:sldId id="453" r:id="rId48"/>
    <p:sldId id="471" r:id="rId49"/>
    <p:sldId id="472" r:id="rId50"/>
    <p:sldId id="470" r:id="rId51"/>
    <p:sldId id="445" r:id="rId5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RIS ROSSBACH" initials="CR" lastIdx="3" clrIdx="0">
    <p:extLst>
      <p:ext uri="{19B8F6BF-5375-455C-9EA6-DF929625EA0E}">
        <p15:presenceInfo xmlns:p15="http://schemas.microsoft.com/office/powerpoint/2012/main" userId="8c2027a066548e8e" providerId="Windows Live"/>
      </p:ext>
    </p:extLst>
  </p:cmAuthor>
  <p:cmAuthor id="2" name="Tewari, Aditya A" initials="TA" lastIdx="4" clrIdx="1">
    <p:extLst>
      <p:ext uri="{19B8F6BF-5375-455C-9EA6-DF929625EA0E}">
        <p15:presenceInfo xmlns:p15="http://schemas.microsoft.com/office/powerpoint/2012/main" userId="S::adityaatewari@austin.utexas.edu::d3af7c7c-fa1a-4b21-af5e-2136d677882a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D3B97C7-D0ED-43BA-9449-3AE871E23D78}" v="455" dt="2022-12-06T23:53:37.52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27"/>
    <p:restoredTop sz="96405"/>
  </p:normalViewPr>
  <p:slideViewPr>
    <p:cSldViewPr snapToGrid="0">
      <p:cViewPr varScale="1">
        <p:scale>
          <a:sx n="114" d="100"/>
          <a:sy n="114" d="100"/>
        </p:scale>
        <p:origin x="192" y="7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ewari, Aditya A" userId="S::adityaatewari@austin.utexas.edu::d3af7c7c-fa1a-4b21-af5e-2136d677882a" providerId="AD" clId="Web-{9D3B97C7-D0ED-43BA-9449-3AE871E23D78}"/>
    <pc:docChg chg="modSld">
      <pc:chgData name="Tewari, Aditya A" userId="S::adityaatewari@austin.utexas.edu::d3af7c7c-fa1a-4b21-af5e-2136d677882a" providerId="AD" clId="Web-{9D3B97C7-D0ED-43BA-9449-3AE871E23D78}" dt="2022-12-06T23:53:37.022" v="431" actId="20577"/>
      <pc:docMkLst>
        <pc:docMk/>
      </pc:docMkLst>
      <pc:sldChg chg="addSp delSp modSp addCm">
        <pc:chgData name="Tewari, Aditya A" userId="S::adityaatewari@austin.utexas.edu::d3af7c7c-fa1a-4b21-af5e-2136d677882a" providerId="AD" clId="Web-{9D3B97C7-D0ED-43BA-9449-3AE871E23D78}" dt="2022-12-06T23:46:08.538" v="332" actId="1076"/>
        <pc:sldMkLst>
          <pc:docMk/>
          <pc:sldMk cId="0" sldId="264"/>
        </pc:sldMkLst>
        <pc:graphicFrameChg chg="add del">
          <ac:chgData name="Tewari, Aditya A" userId="S::adityaatewari@austin.utexas.edu::d3af7c7c-fa1a-4b21-af5e-2136d677882a" providerId="AD" clId="Web-{9D3B97C7-D0ED-43BA-9449-3AE871E23D78}" dt="2022-12-06T23:28:11.828" v="207"/>
          <ac:graphicFrameMkLst>
            <pc:docMk/>
            <pc:sldMk cId="0" sldId="264"/>
            <ac:graphicFrameMk id="2" creationId="{C33C8A29-612D-F499-9339-F24F62E31CEA}"/>
          </ac:graphicFrameMkLst>
        </pc:graphicFrameChg>
        <pc:graphicFrameChg chg="add mod modGraphic">
          <ac:chgData name="Tewari, Aditya A" userId="S::adityaatewari@austin.utexas.edu::d3af7c7c-fa1a-4b21-af5e-2136d677882a" providerId="AD" clId="Web-{9D3B97C7-D0ED-43BA-9449-3AE871E23D78}" dt="2022-12-06T23:46:04.319" v="331" actId="1076"/>
          <ac:graphicFrameMkLst>
            <pc:docMk/>
            <pc:sldMk cId="0" sldId="264"/>
            <ac:graphicFrameMk id="3" creationId="{52236F05-8A69-F407-A23F-76FFC8E1A935}"/>
          </ac:graphicFrameMkLst>
        </pc:graphicFrameChg>
        <pc:graphicFrameChg chg="add mod">
          <ac:chgData name="Tewari, Aditya A" userId="S::adityaatewari@austin.utexas.edu::d3af7c7c-fa1a-4b21-af5e-2136d677882a" providerId="AD" clId="Web-{9D3B97C7-D0ED-43BA-9449-3AE871E23D78}" dt="2022-12-06T23:46:08.538" v="332" actId="1076"/>
          <ac:graphicFrameMkLst>
            <pc:docMk/>
            <pc:sldMk cId="0" sldId="264"/>
            <ac:graphicFrameMk id="4" creationId="{21442F19-C6A8-DEA8-C63A-A8FD0A620C27}"/>
          </ac:graphicFrameMkLst>
        </pc:graphicFrameChg>
      </pc:sldChg>
      <pc:sldChg chg="addSp delSp modSp addCm">
        <pc:chgData name="Tewari, Aditya A" userId="S::adityaatewari@austin.utexas.edu::d3af7c7c-fa1a-4b21-af5e-2136d677882a" providerId="AD" clId="Web-{9D3B97C7-D0ED-43BA-9449-3AE871E23D78}" dt="2022-12-06T23:30:47.146" v="322"/>
        <pc:sldMkLst>
          <pc:docMk/>
          <pc:sldMk cId="0" sldId="265"/>
        </pc:sldMkLst>
        <pc:spChg chg="add mod">
          <ac:chgData name="Tewari, Aditya A" userId="S::adityaatewari@austin.utexas.edu::d3af7c7c-fa1a-4b21-af5e-2136d677882a" providerId="AD" clId="Web-{9D3B97C7-D0ED-43BA-9449-3AE871E23D78}" dt="2022-12-06T23:20:23.702" v="83" actId="1076"/>
          <ac:spMkLst>
            <pc:docMk/>
            <pc:sldMk cId="0" sldId="265"/>
            <ac:spMk id="15" creationId="{C3C1726B-6ED7-1F84-23C0-F2CD8904E073}"/>
          </ac:spMkLst>
        </pc:spChg>
        <pc:spChg chg="add mod">
          <ac:chgData name="Tewari, Aditya A" userId="S::adityaatewari@austin.utexas.edu::d3af7c7c-fa1a-4b21-af5e-2136d677882a" providerId="AD" clId="Web-{9D3B97C7-D0ED-43BA-9449-3AE871E23D78}" dt="2022-12-06T23:20:23.718" v="84" actId="1076"/>
          <ac:spMkLst>
            <pc:docMk/>
            <pc:sldMk cId="0" sldId="265"/>
            <ac:spMk id="17" creationId="{C19D370F-92F4-7CC7-99ED-389B874A9B8E}"/>
          </ac:spMkLst>
        </pc:spChg>
        <pc:spChg chg="add mod">
          <ac:chgData name="Tewari, Aditya A" userId="S::adityaatewari@austin.utexas.edu::d3af7c7c-fa1a-4b21-af5e-2136d677882a" providerId="AD" clId="Web-{9D3B97C7-D0ED-43BA-9449-3AE871E23D78}" dt="2022-12-06T23:20:23.718" v="85" actId="1076"/>
          <ac:spMkLst>
            <pc:docMk/>
            <pc:sldMk cId="0" sldId="265"/>
            <ac:spMk id="19" creationId="{50D7D99F-E663-B518-B712-07E7861E6C24}"/>
          </ac:spMkLst>
        </pc:spChg>
        <pc:spChg chg="add mod">
          <ac:chgData name="Tewari, Aditya A" userId="S::adityaatewari@austin.utexas.edu::d3af7c7c-fa1a-4b21-af5e-2136d677882a" providerId="AD" clId="Web-{9D3B97C7-D0ED-43BA-9449-3AE871E23D78}" dt="2022-12-06T23:20:23.733" v="86" actId="1076"/>
          <ac:spMkLst>
            <pc:docMk/>
            <pc:sldMk cId="0" sldId="265"/>
            <ac:spMk id="21" creationId="{07A32621-F4DE-CC14-522D-1D33073B69D8}"/>
          </ac:spMkLst>
        </pc:spChg>
        <pc:spChg chg="add mod">
          <ac:chgData name="Tewari, Aditya A" userId="S::adityaatewari@austin.utexas.edu::d3af7c7c-fa1a-4b21-af5e-2136d677882a" providerId="AD" clId="Web-{9D3B97C7-D0ED-43BA-9449-3AE871E23D78}" dt="2022-12-06T23:20:23.733" v="87" actId="1076"/>
          <ac:spMkLst>
            <pc:docMk/>
            <pc:sldMk cId="0" sldId="265"/>
            <ac:spMk id="23" creationId="{FEE74C00-E174-6509-64ED-86B3CF2F71FC}"/>
          </ac:spMkLst>
        </pc:spChg>
        <pc:spChg chg="add mod">
          <ac:chgData name="Tewari, Aditya A" userId="S::adityaatewari@austin.utexas.edu::d3af7c7c-fa1a-4b21-af5e-2136d677882a" providerId="AD" clId="Web-{9D3B97C7-D0ED-43BA-9449-3AE871E23D78}" dt="2022-12-06T23:20:23.749" v="88" actId="1076"/>
          <ac:spMkLst>
            <pc:docMk/>
            <pc:sldMk cId="0" sldId="265"/>
            <ac:spMk id="25" creationId="{0BA36356-0511-47E4-D7D8-638A16474C0A}"/>
          </ac:spMkLst>
        </pc:spChg>
        <pc:spChg chg="add mod">
          <ac:chgData name="Tewari, Aditya A" userId="S::adityaatewari@austin.utexas.edu::d3af7c7c-fa1a-4b21-af5e-2136d677882a" providerId="AD" clId="Web-{9D3B97C7-D0ED-43BA-9449-3AE871E23D78}" dt="2022-12-06T23:20:23.765" v="89" actId="1076"/>
          <ac:spMkLst>
            <pc:docMk/>
            <pc:sldMk cId="0" sldId="265"/>
            <ac:spMk id="27" creationId="{25805342-C1F9-0215-D6C7-CD2C631F2399}"/>
          </ac:spMkLst>
        </pc:spChg>
        <pc:spChg chg="add mod">
          <ac:chgData name="Tewari, Aditya A" userId="S::adityaatewari@austin.utexas.edu::d3af7c7c-fa1a-4b21-af5e-2136d677882a" providerId="AD" clId="Web-{9D3B97C7-D0ED-43BA-9449-3AE871E23D78}" dt="2022-12-06T23:20:23.765" v="90" actId="1076"/>
          <ac:spMkLst>
            <pc:docMk/>
            <pc:sldMk cId="0" sldId="265"/>
            <ac:spMk id="29" creationId="{0F8A339A-EE85-2B3C-A67F-8D93E045B700}"/>
          </ac:spMkLst>
        </pc:spChg>
        <pc:spChg chg="add mod">
          <ac:chgData name="Tewari, Aditya A" userId="S::adityaatewari@austin.utexas.edu::d3af7c7c-fa1a-4b21-af5e-2136d677882a" providerId="AD" clId="Web-{9D3B97C7-D0ED-43BA-9449-3AE871E23D78}" dt="2022-12-06T23:20:23.780" v="91" actId="1076"/>
          <ac:spMkLst>
            <pc:docMk/>
            <pc:sldMk cId="0" sldId="265"/>
            <ac:spMk id="31" creationId="{4D15E207-1E9B-4EA4-0F56-FEE6F9F8B29F}"/>
          </ac:spMkLst>
        </pc:spChg>
        <pc:spChg chg="add mod">
          <ac:chgData name="Tewari, Aditya A" userId="S::adityaatewari@austin.utexas.edu::d3af7c7c-fa1a-4b21-af5e-2136d677882a" providerId="AD" clId="Web-{9D3B97C7-D0ED-43BA-9449-3AE871E23D78}" dt="2022-12-06T23:20:23.796" v="92" actId="1076"/>
          <ac:spMkLst>
            <pc:docMk/>
            <pc:sldMk cId="0" sldId="265"/>
            <ac:spMk id="33" creationId="{AE3A9F66-C4C7-5939-C999-08F9A8614B15}"/>
          </ac:spMkLst>
        </pc:spChg>
        <pc:spChg chg="add mod">
          <ac:chgData name="Tewari, Aditya A" userId="S::adityaatewari@austin.utexas.edu::d3af7c7c-fa1a-4b21-af5e-2136d677882a" providerId="AD" clId="Web-{9D3B97C7-D0ED-43BA-9449-3AE871E23D78}" dt="2022-12-06T23:20:23.843" v="97" actId="1076"/>
          <ac:spMkLst>
            <pc:docMk/>
            <pc:sldMk cId="0" sldId="265"/>
            <ac:spMk id="43" creationId="{F0B6347C-0C73-DF65-45CA-A27A491C4A6B}"/>
          </ac:spMkLst>
        </pc:spChg>
        <pc:spChg chg="add mod">
          <ac:chgData name="Tewari, Aditya A" userId="S::adityaatewari@austin.utexas.edu::d3af7c7c-fa1a-4b21-af5e-2136d677882a" providerId="AD" clId="Web-{9D3B97C7-D0ED-43BA-9449-3AE871E23D78}" dt="2022-12-06T23:20:30.703" v="113" actId="1076"/>
          <ac:spMkLst>
            <pc:docMk/>
            <pc:sldMk cId="0" sldId="265"/>
            <ac:spMk id="45" creationId="{995C34D0-282D-45F6-2479-12A92E2D9333}"/>
          </ac:spMkLst>
        </pc:spChg>
        <pc:spChg chg="add mod">
          <ac:chgData name="Tewari, Aditya A" userId="S::adityaatewari@austin.utexas.edu::d3af7c7c-fa1a-4b21-af5e-2136d677882a" providerId="AD" clId="Web-{9D3B97C7-D0ED-43BA-9449-3AE871E23D78}" dt="2022-12-06T23:20:30.718" v="114" actId="1076"/>
          <ac:spMkLst>
            <pc:docMk/>
            <pc:sldMk cId="0" sldId="265"/>
            <ac:spMk id="47" creationId="{232CD940-2D2B-C3BD-423D-76661689B722}"/>
          </ac:spMkLst>
        </pc:spChg>
        <pc:spChg chg="add mod">
          <ac:chgData name="Tewari, Aditya A" userId="S::adityaatewari@austin.utexas.edu::d3af7c7c-fa1a-4b21-af5e-2136d677882a" providerId="AD" clId="Web-{9D3B97C7-D0ED-43BA-9449-3AE871E23D78}" dt="2022-12-06T23:20:30.734" v="115" actId="1076"/>
          <ac:spMkLst>
            <pc:docMk/>
            <pc:sldMk cId="0" sldId="265"/>
            <ac:spMk id="49" creationId="{C646CE8F-B382-1690-FA69-1BFEDAC4E73D}"/>
          </ac:spMkLst>
        </pc:spChg>
        <pc:spChg chg="add mod">
          <ac:chgData name="Tewari, Aditya A" userId="S::adityaatewari@austin.utexas.edu::d3af7c7c-fa1a-4b21-af5e-2136d677882a" providerId="AD" clId="Web-{9D3B97C7-D0ED-43BA-9449-3AE871E23D78}" dt="2022-12-06T23:20:30.749" v="116" actId="1076"/>
          <ac:spMkLst>
            <pc:docMk/>
            <pc:sldMk cId="0" sldId="265"/>
            <ac:spMk id="51" creationId="{D22B62AB-274B-C244-807E-30E0DF31CC4A}"/>
          </ac:spMkLst>
        </pc:spChg>
        <pc:spChg chg="add mod ord">
          <ac:chgData name="Tewari, Aditya A" userId="S::adityaatewari@austin.utexas.edu::d3af7c7c-fa1a-4b21-af5e-2136d677882a" providerId="AD" clId="Web-{9D3B97C7-D0ED-43BA-9449-3AE871E23D78}" dt="2022-12-06T23:25:47.307" v="198"/>
          <ac:spMkLst>
            <pc:docMk/>
            <pc:sldMk cId="0" sldId="265"/>
            <ac:spMk id="53" creationId="{DAE0FAFC-DEAB-0AFB-6CBA-4CF89B5C5325}"/>
          </ac:spMkLst>
        </pc:spChg>
        <pc:spChg chg="add mod ord">
          <ac:chgData name="Tewari, Aditya A" userId="S::adityaatewari@austin.utexas.edu::d3af7c7c-fa1a-4b21-af5e-2136d677882a" providerId="AD" clId="Web-{9D3B97C7-D0ED-43BA-9449-3AE871E23D78}" dt="2022-12-06T23:22:38.082" v="150"/>
          <ac:spMkLst>
            <pc:docMk/>
            <pc:sldMk cId="0" sldId="265"/>
            <ac:spMk id="55" creationId="{EA46D664-1E22-7C92-7A6A-8B60293E5A30}"/>
          </ac:spMkLst>
        </pc:spChg>
        <pc:spChg chg="add mod ord">
          <ac:chgData name="Tewari, Aditya A" userId="S::adityaatewari@austin.utexas.edu::d3af7c7c-fa1a-4b21-af5e-2136d677882a" providerId="AD" clId="Web-{9D3B97C7-D0ED-43BA-9449-3AE871E23D78}" dt="2022-12-06T23:25:52.464" v="199"/>
          <ac:spMkLst>
            <pc:docMk/>
            <pc:sldMk cId="0" sldId="265"/>
            <ac:spMk id="57" creationId="{0475BE92-6585-2463-9B8E-2BD37E4BEABC}"/>
          </ac:spMkLst>
        </pc:spChg>
        <pc:spChg chg="add mod ord">
          <ac:chgData name="Tewari, Aditya A" userId="S::adityaatewari@austin.utexas.edu::d3af7c7c-fa1a-4b21-af5e-2136d677882a" providerId="AD" clId="Web-{9D3B97C7-D0ED-43BA-9449-3AE871E23D78}" dt="2022-12-06T23:26:06.558" v="201"/>
          <ac:spMkLst>
            <pc:docMk/>
            <pc:sldMk cId="0" sldId="265"/>
            <ac:spMk id="59" creationId="{0A903334-EAEF-029F-D762-8D90BCBD1684}"/>
          </ac:spMkLst>
        </pc:spChg>
        <pc:spChg chg="add mod">
          <ac:chgData name="Tewari, Aditya A" userId="S::adityaatewari@austin.utexas.edu::d3af7c7c-fa1a-4b21-af5e-2136d677882a" providerId="AD" clId="Web-{9D3B97C7-D0ED-43BA-9449-3AE871E23D78}" dt="2022-12-06T23:20:38.734" v="130" actId="20577"/>
          <ac:spMkLst>
            <pc:docMk/>
            <pc:sldMk cId="0" sldId="265"/>
            <ac:spMk id="61" creationId="{0B6CABC1-A995-AD51-AF37-D08E2031D77F}"/>
          </ac:spMkLst>
        </pc:spChg>
        <pc:spChg chg="add mod ord">
          <ac:chgData name="Tewari, Aditya A" userId="S::adityaatewari@austin.utexas.edu::d3af7c7c-fa1a-4b21-af5e-2136d677882a" providerId="AD" clId="Web-{9D3B97C7-D0ED-43BA-9449-3AE871E23D78}" dt="2022-12-06T23:26:11.371" v="202"/>
          <ac:spMkLst>
            <pc:docMk/>
            <pc:sldMk cId="0" sldId="265"/>
            <ac:spMk id="63" creationId="{FA610132-17C9-73DF-C706-50A16C1CBE11}"/>
          </ac:spMkLst>
        </pc:spChg>
        <pc:spChg chg="add mod">
          <ac:chgData name="Tewari, Aditya A" userId="S::adityaatewari@austin.utexas.edu::d3af7c7c-fa1a-4b21-af5e-2136d677882a" providerId="AD" clId="Web-{9D3B97C7-D0ED-43BA-9449-3AE871E23D78}" dt="2022-12-06T23:20:41.640" v="131" actId="20577"/>
          <ac:spMkLst>
            <pc:docMk/>
            <pc:sldMk cId="0" sldId="265"/>
            <ac:spMk id="265" creationId="{2D4ADAAD-9723-DB50-8B91-1F8DD7F20C32}"/>
          </ac:spMkLst>
        </pc:spChg>
        <pc:spChg chg="add del mod ord">
          <ac:chgData name="Tewari, Aditya A" userId="S::adityaatewari@austin.utexas.edu::d3af7c7c-fa1a-4b21-af5e-2136d677882a" providerId="AD" clId="Web-{9D3B97C7-D0ED-43BA-9449-3AE871E23D78}" dt="2022-12-06T23:23:15.083" v="161"/>
          <ac:spMkLst>
            <pc:docMk/>
            <pc:sldMk cId="0" sldId="265"/>
            <ac:spMk id="266" creationId="{4E49BA14-5E2C-004F-0817-230DA833D94F}"/>
          </ac:spMkLst>
        </pc:spChg>
        <pc:spChg chg="add mod ord">
          <ac:chgData name="Tewari, Aditya A" userId="S::adityaatewari@austin.utexas.edu::d3af7c7c-fa1a-4b21-af5e-2136d677882a" providerId="AD" clId="Web-{9D3B97C7-D0ED-43BA-9449-3AE871E23D78}" dt="2022-12-06T23:25:17.978" v="194"/>
          <ac:spMkLst>
            <pc:docMk/>
            <pc:sldMk cId="0" sldId="265"/>
            <ac:spMk id="267" creationId="{470F7A5F-A689-C357-6591-60E608C5DA5F}"/>
          </ac:spMkLst>
        </pc:spChg>
        <pc:cxnChg chg="mod">
          <ac:chgData name="Tewari, Aditya A" userId="S::adityaatewari@austin.utexas.edu::d3af7c7c-fa1a-4b21-af5e-2136d677882a" providerId="AD" clId="Web-{9D3B97C7-D0ED-43BA-9449-3AE871E23D78}" dt="2022-12-06T23:19:30.091" v="67" actId="14100"/>
          <ac:cxnSpMkLst>
            <pc:docMk/>
            <pc:sldMk cId="0" sldId="265"/>
            <ac:cxnSpMk id="12" creationId="{263E6BED-9AF8-DB2E-0100-4F9D8949919C}"/>
          </ac:cxnSpMkLst>
        </pc:cxnChg>
        <pc:cxnChg chg="add mod">
          <ac:chgData name="Tewari, Aditya A" userId="S::adityaatewari@austin.utexas.edu::d3af7c7c-fa1a-4b21-af5e-2136d677882a" providerId="AD" clId="Web-{9D3B97C7-D0ED-43BA-9449-3AE871E23D78}" dt="2022-12-06T23:20:23.812" v="93" actId="1076"/>
          <ac:cxnSpMkLst>
            <pc:docMk/>
            <pc:sldMk cId="0" sldId="265"/>
            <ac:cxnSpMk id="35" creationId="{5564CF98-AC4B-BEC3-E8EA-A36CF882ACFD}"/>
          </ac:cxnSpMkLst>
        </pc:cxnChg>
        <pc:cxnChg chg="add mod">
          <ac:chgData name="Tewari, Aditya A" userId="S::adityaatewari@austin.utexas.edu::d3af7c7c-fa1a-4b21-af5e-2136d677882a" providerId="AD" clId="Web-{9D3B97C7-D0ED-43BA-9449-3AE871E23D78}" dt="2022-12-06T23:20:23.812" v="94" actId="1076"/>
          <ac:cxnSpMkLst>
            <pc:docMk/>
            <pc:sldMk cId="0" sldId="265"/>
            <ac:cxnSpMk id="37" creationId="{CDE25FB7-CAF3-575A-AF78-2F0D9E173AE6}"/>
          </ac:cxnSpMkLst>
        </pc:cxnChg>
        <pc:cxnChg chg="add mod">
          <ac:chgData name="Tewari, Aditya A" userId="S::adityaatewari@austin.utexas.edu::d3af7c7c-fa1a-4b21-af5e-2136d677882a" providerId="AD" clId="Web-{9D3B97C7-D0ED-43BA-9449-3AE871E23D78}" dt="2022-12-06T23:20:23.827" v="95" actId="1076"/>
          <ac:cxnSpMkLst>
            <pc:docMk/>
            <pc:sldMk cId="0" sldId="265"/>
            <ac:cxnSpMk id="39" creationId="{D999D7F5-5D71-7DF8-23AA-D9B593760D9E}"/>
          </ac:cxnSpMkLst>
        </pc:cxnChg>
        <pc:cxnChg chg="add mod">
          <ac:chgData name="Tewari, Aditya A" userId="S::adityaatewari@austin.utexas.edu::d3af7c7c-fa1a-4b21-af5e-2136d677882a" providerId="AD" clId="Web-{9D3B97C7-D0ED-43BA-9449-3AE871E23D78}" dt="2022-12-06T23:20:23.827" v="96" actId="1076"/>
          <ac:cxnSpMkLst>
            <pc:docMk/>
            <pc:sldMk cId="0" sldId="265"/>
            <ac:cxnSpMk id="41" creationId="{D07C56CC-3FC1-C94B-043C-9A141A5BEEA3}"/>
          </ac:cxnSpMkLst>
        </pc:cxnChg>
        <pc:cxnChg chg="add mod">
          <ac:chgData name="Tewari, Aditya A" userId="S::adityaatewari@austin.utexas.edu::d3af7c7c-fa1a-4b21-af5e-2136d677882a" providerId="AD" clId="Web-{9D3B97C7-D0ED-43BA-9449-3AE871E23D78}" dt="2022-12-06T23:20:30.859" v="123" actId="1076"/>
          <ac:cxnSpMkLst>
            <pc:docMk/>
            <pc:sldMk cId="0" sldId="265"/>
            <ac:cxnSpMk id="257" creationId="{A3BB1DCC-313D-BBDE-D048-EDEEB62C135B}"/>
          </ac:cxnSpMkLst>
        </pc:cxnChg>
        <pc:cxnChg chg="add mod">
          <ac:chgData name="Tewari, Aditya A" userId="S::adityaatewari@austin.utexas.edu::d3af7c7c-fa1a-4b21-af5e-2136d677882a" providerId="AD" clId="Web-{9D3B97C7-D0ED-43BA-9449-3AE871E23D78}" dt="2022-12-06T23:20:30.859" v="124" actId="1076"/>
          <ac:cxnSpMkLst>
            <pc:docMk/>
            <pc:sldMk cId="0" sldId="265"/>
            <ac:cxnSpMk id="259" creationId="{BE9F4ECE-1061-603C-B81A-597B5A6C73BD}"/>
          </ac:cxnSpMkLst>
        </pc:cxnChg>
        <pc:cxnChg chg="add mod ord">
          <ac:chgData name="Tewari, Aditya A" userId="S::adityaatewari@austin.utexas.edu::d3af7c7c-fa1a-4b21-af5e-2136d677882a" providerId="AD" clId="Web-{9D3B97C7-D0ED-43BA-9449-3AE871E23D78}" dt="2022-12-06T23:26:24.809" v="205" actId="14100"/>
          <ac:cxnSpMkLst>
            <pc:docMk/>
            <pc:sldMk cId="0" sldId="265"/>
            <ac:cxnSpMk id="261" creationId="{22791A7C-A450-7A8C-F5F4-3B9DC6DB2891}"/>
          </ac:cxnSpMkLst>
        </pc:cxnChg>
        <pc:cxnChg chg="add mod ord">
          <ac:chgData name="Tewari, Aditya A" userId="S::adityaatewari@austin.utexas.edu::d3af7c7c-fa1a-4b21-af5e-2136d677882a" providerId="AD" clId="Web-{9D3B97C7-D0ED-43BA-9449-3AE871E23D78}" dt="2022-12-06T23:26:15.355" v="203"/>
          <ac:cxnSpMkLst>
            <pc:docMk/>
            <pc:sldMk cId="0" sldId="265"/>
            <ac:cxnSpMk id="263" creationId="{CB854A71-24C4-8986-85A7-420625275FD0}"/>
          </ac:cxnSpMkLst>
        </pc:cxnChg>
      </pc:sldChg>
      <pc:sldChg chg="modSp">
        <pc:chgData name="Tewari, Aditya A" userId="S::adityaatewari@austin.utexas.edu::d3af7c7c-fa1a-4b21-af5e-2136d677882a" providerId="AD" clId="Web-{9D3B97C7-D0ED-43BA-9449-3AE871E23D78}" dt="2022-12-06T23:53:37.022" v="431" actId="20577"/>
        <pc:sldMkLst>
          <pc:docMk/>
          <pc:sldMk cId="0" sldId="269"/>
        </pc:sldMkLst>
        <pc:spChg chg="mod">
          <ac:chgData name="Tewari, Aditya A" userId="S::adityaatewari@austin.utexas.edu::d3af7c7c-fa1a-4b21-af5e-2136d677882a" providerId="AD" clId="Web-{9D3B97C7-D0ED-43BA-9449-3AE871E23D78}" dt="2022-12-06T23:53:37.022" v="431" actId="20577"/>
          <ac:spMkLst>
            <pc:docMk/>
            <pc:sldMk cId="0" sldId="269"/>
            <ac:spMk id="2" creationId="{5E744EF8-535C-9742-300D-E5D08CD56AEE}"/>
          </ac:spMkLst>
        </pc:spChg>
      </pc:sldChg>
      <pc:sldChg chg="addSp delSp modSp delAnim addCm">
        <pc:chgData name="Tewari, Aditya A" userId="S::adityaatewari@austin.utexas.edu::d3af7c7c-fa1a-4b21-af5e-2136d677882a" providerId="AD" clId="Web-{9D3B97C7-D0ED-43BA-9449-3AE871E23D78}" dt="2022-12-06T23:46:52.227" v="334" actId="1076"/>
        <pc:sldMkLst>
          <pc:docMk/>
          <pc:sldMk cId="1381653082" sldId="571"/>
        </pc:sldMkLst>
        <pc:spChg chg="mod">
          <ac:chgData name="Tewari, Aditya A" userId="S::adityaatewari@austin.utexas.edu::d3af7c7c-fa1a-4b21-af5e-2136d677882a" providerId="AD" clId="Web-{9D3B97C7-D0ED-43BA-9449-3AE871E23D78}" dt="2022-12-06T23:46:52.227" v="334" actId="1076"/>
          <ac:spMkLst>
            <pc:docMk/>
            <pc:sldMk cId="1381653082" sldId="571"/>
            <ac:spMk id="2" creationId="{099D006B-88E5-725D-6CF4-6F0B75FE8F78}"/>
          </ac:spMkLst>
        </pc:spChg>
        <pc:spChg chg="add del">
          <ac:chgData name="Tewari, Aditya A" userId="S::adityaatewari@austin.utexas.edu::d3af7c7c-fa1a-4b21-af5e-2136d677882a" providerId="AD" clId="Web-{9D3B97C7-D0ED-43BA-9449-3AE871E23D78}" dt="2022-12-06T23:14:35.315" v="14"/>
          <ac:spMkLst>
            <pc:docMk/>
            <pc:sldMk cId="1381653082" sldId="571"/>
            <ac:spMk id="320" creationId="{00000000-0000-0000-0000-000000000000}"/>
          </ac:spMkLst>
        </pc:spChg>
        <pc:spChg chg="add del">
          <ac:chgData name="Tewari, Aditya A" userId="S::adityaatewari@austin.utexas.edu::d3af7c7c-fa1a-4b21-af5e-2136d677882a" providerId="AD" clId="Web-{9D3B97C7-D0ED-43BA-9449-3AE871E23D78}" dt="2022-12-06T23:14:35.315" v="15"/>
          <ac:spMkLst>
            <pc:docMk/>
            <pc:sldMk cId="1381653082" sldId="571"/>
            <ac:spMk id="321" creationId="{00000000-0000-0000-0000-000000000000}"/>
          </ac:spMkLst>
        </pc:spChg>
        <pc:spChg chg="add del mod">
          <ac:chgData name="Tewari, Aditya A" userId="S::adityaatewari@austin.utexas.edu::d3af7c7c-fa1a-4b21-af5e-2136d677882a" providerId="AD" clId="Web-{9D3B97C7-D0ED-43BA-9449-3AE871E23D78}" dt="2022-12-06T23:15:34.458" v="30" actId="1076"/>
          <ac:spMkLst>
            <pc:docMk/>
            <pc:sldMk cId="1381653082" sldId="571"/>
            <ac:spMk id="322" creationId="{00000000-0000-0000-0000-000000000000}"/>
          </ac:spMkLst>
        </pc:spChg>
        <pc:spChg chg="add del">
          <ac:chgData name="Tewari, Aditya A" userId="S::adityaatewari@austin.utexas.edu::d3af7c7c-fa1a-4b21-af5e-2136d677882a" providerId="AD" clId="Web-{9D3B97C7-D0ED-43BA-9449-3AE871E23D78}" dt="2022-12-06T23:14:35.315" v="17"/>
          <ac:spMkLst>
            <pc:docMk/>
            <pc:sldMk cId="1381653082" sldId="571"/>
            <ac:spMk id="323" creationId="{00000000-0000-0000-0000-000000000000}"/>
          </ac:spMkLst>
        </pc:spChg>
        <pc:spChg chg="mod">
          <ac:chgData name="Tewari, Aditya A" userId="S::adityaatewari@austin.utexas.edu::d3af7c7c-fa1a-4b21-af5e-2136d677882a" providerId="AD" clId="Web-{9D3B97C7-D0ED-43BA-9449-3AE871E23D78}" dt="2022-12-06T23:18:52.105" v="59" actId="20577"/>
          <ac:spMkLst>
            <pc:docMk/>
            <pc:sldMk cId="1381653082" sldId="571"/>
            <ac:spMk id="351" creationId="{00000000-0000-0000-0000-000000000000}"/>
          </ac:spMkLst>
        </pc:spChg>
        <pc:spChg chg="mod">
          <ac:chgData name="Tewari, Aditya A" userId="S::adityaatewari@austin.utexas.edu::d3af7c7c-fa1a-4b21-af5e-2136d677882a" providerId="AD" clId="Web-{9D3B97C7-D0ED-43BA-9449-3AE871E23D78}" dt="2022-12-06T23:18:43.761" v="57" actId="20577"/>
          <ac:spMkLst>
            <pc:docMk/>
            <pc:sldMk cId="1381653082" sldId="571"/>
            <ac:spMk id="355" creationId="{00000000-0000-0000-0000-000000000000}"/>
          </ac:spMkLst>
        </pc:spChg>
        <pc:spChg chg="mod">
          <ac:chgData name="Tewari, Aditya A" userId="S::adityaatewari@austin.utexas.edu::d3af7c7c-fa1a-4b21-af5e-2136d677882a" providerId="AD" clId="Web-{9D3B97C7-D0ED-43BA-9449-3AE871E23D78}" dt="2022-12-06T23:19:07.481" v="64" actId="20577"/>
          <ac:spMkLst>
            <pc:docMk/>
            <pc:sldMk cId="1381653082" sldId="571"/>
            <ac:spMk id="360" creationId="{00000000-0000-0000-0000-000000000000}"/>
          </ac:spMkLst>
        </pc:spChg>
        <pc:spChg chg="del">
          <ac:chgData name="Tewari, Aditya A" userId="S::adityaatewari@austin.utexas.edu::d3af7c7c-fa1a-4b21-af5e-2136d677882a" providerId="AD" clId="Web-{9D3B97C7-D0ED-43BA-9449-3AE871E23D78}" dt="2022-12-06T23:19:04.043" v="62"/>
          <ac:spMkLst>
            <pc:docMk/>
            <pc:sldMk cId="1381653082" sldId="571"/>
            <ac:spMk id="361" creationId="{00000000-0000-0000-0000-000000000000}"/>
          </ac:spMkLst>
        </pc:spChg>
        <pc:cxnChg chg="add del">
          <ac:chgData name="Tewari, Aditya A" userId="S::adityaatewari@austin.utexas.edu::d3af7c7c-fa1a-4b21-af5e-2136d677882a" providerId="AD" clId="Web-{9D3B97C7-D0ED-43BA-9449-3AE871E23D78}" dt="2022-12-06T23:15:35.692" v="31"/>
          <ac:cxnSpMkLst>
            <pc:docMk/>
            <pc:sldMk cId="1381653082" sldId="571"/>
            <ac:cxnSpMk id="3" creationId="{34C315CA-704A-6EF3-C160-2BF749EAB6AA}"/>
          </ac:cxnSpMkLst>
        </pc:cxnChg>
        <pc:cxnChg chg="add del mod">
          <ac:chgData name="Tewari, Aditya A" userId="S::adityaatewari@austin.utexas.edu::d3af7c7c-fa1a-4b21-af5e-2136d677882a" providerId="AD" clId="Web-{9D3B97C7-D0ED-43BA-9449-3AE871E23D78}" dt="2022-12-06T23:16:04.662" v="37"/>
          <ac:cxnSpMkLst>
            <pc:docMk/>
            <pc:sldMk cId="1381653082" sldId="571"/>
            <ac:cxnSpMk id="4" creationId="{7373FDC7-47D1-16D2-E009-DAD378D85497}"/>
          </ac:cxnSpMkLst>
        </pc:cxnChg>
        <pc:cxnChg chg="add del mod">
          <ac:chgData name="Tewari, Aditya A" userId="S::adityaatewari@austin.utexas.edu::d3af7c7c-fa1a-4b21-af5e-2136d677882a" providerId="AD" clId="Web-{9D3B97C7-D0ED-43BA-9449-3AE871E23D78}" dt="2022-12-06T23:14:35.315" v="18"/>
          <ac:cxnSpMkLst>
            <pc:docMk/>
            <pc:sldMk cId="1381653082" sldId="571"/>
            <ac:cxnSpMk id="324" creationId="{00000000-0000-0000-0000-000000000000}"/>
          </ac:cxnSpMkLst>
        </pc:cxnChg>
        <pc:cxnChg chg="add del mod">
          <ac:chgData name="Tewari, Aditya A" userId="S::adityaatewari@austin.utexas.edu::d3af7c7c-fa1a-4b21-af5e-2136d677882a" providerId="AD" clId="Web-{9D3B97C7-D0ED-43BA-9449-3AE871E23D78}" dt="2022-12-06T23:15:34.458" v="30" actId="1076"/>
          <ac:cxnSpMkLst>
            <pc:docMk/>
            <pc:sldMk cId="1381653082" sldId="571"/>
            <ac:cxnSpMk id="325" creationId="{00000000-0000-0000-0000-000000000000}"/>
          </ac:cxnSpMkLst>
        </pc:cxnChg>
        <pc:cxnChg chg="add del mod">
          <ac:chgData name="Tewari, Aditya A" userId="S::adityaatewari@austin.utexas.edu::d3af7c7c-fa1a-4b21-af5e-2136d677882a" providerId="AD" clId="Web-{9D3B97C7-D0ED-43BA-9449-3AE871E23D78}" dt="2022-12-06T23:14:35.315" v="20"/>
          <ac:cxnSpMkLst>
            <pc:docMk/>
            <pc:sldMk cId="1381653082" sldId="571"/>
            <ac:cxnSpMk id="326" creationId="{00000000-0000-0000-0000-000000000000}"/>
          </ac:cxnSpMkLst>
        </pc:cxnChg>
        <pc:cxnChg chg="add del mod">
          <ac:chgData name="Tewari, Aditya A" userId="S::adityaatewari@austin.utexas.edu::d3af7c7c-fa1a-4b21-af5e-2136d677882a" providerId="AD" clId="Web-{9D3B97C7-D0ED-43BA-9449-3AE871E23D78}" dt="2022-12-06T23:14:35.315" v="21"/>
          <ac:cxnSpMkLst>
            <pc:docMk/>
            <pc:sldMk cId="1381653082" sldId="571"/>
            <ac:cxnSpMk id="327" creationId="{00000000-0000-0000-0000-000000000000}"/>
          </ac:cxnSpMkLst>
        </pc:cxnChg>
        <pc:cxnChg chg="add del mod">
          <ac:chgData name="Tewari, Aditya A" userId="S::adityaatewari@austin.utexas.edu::d3af7c7c-fa1a-4b21-af5e-2136d677882a" providerId="AD" clId="Web-{9D3B97C7-D0ED-43BA-9449-3AE871E23D78}" dt="2022-12-06T23:15:34.458" v="30" actId="1076"/>
          <ac:cxnSpMkLst>
            <pc:docMk/>
            <pc:sldMk cId="1381653082" sldId="571"/>
            <ac:cxnSpMk id="328" creationId="{00000000-0000-0000-0000-000000000000}"/>
          </ac:cxnSpMkLst>
        </pc:cxnChg>
        <pc:cxnChg chg="add del mod">
          <ac:chgData name="Tewari, Aditya A" userId="S::adityaatewari@austin.utexas.edu::d3af7c7c-fa1a-4b21-af5e-2136d677882a" providerId="AD" clId="Web-{9D3B97C7-D0ED-43BA-9449-3AE871E23D78}" dt="2022-12-06T23:18:02.385" v="50" actId="14100"/>
          <ac:cxnSpMkLst>
            <pc:docMk/>
            <pc:sldMk cId="1381653082" sldId="571"/>
            <ac:cxnSpMk id="344" creationId="{00000000-0000-0000-0000-000000000000}"/>
          </ac:cxnSpMkLst>
        </pc:cxnChg>
        <pc:cxnChg chg="mod">
          <ac:chgData name="Tewari, Aditya A" userId="S::adityaatewari@austin.utexas.edu::d3af7c7c-fa1a-4b21-af5e-2136d677882a" providerId="AD" clId="Web-{9D3B97C7-D0ED-43BA-9449-3AE871E23D78}" dt="2022-12-06T23:19:01.449" v="61" actId="14100"/>
          <ac:cxnSpMkLst>
            <pc:docMk/>
            <pc:sldMk cId="1381653082" sldId="571"/>
            <ac:cxnSpMk id="356" creationId="{00000000-0000-0000-0000-000000000000}"/>
          </ac:cxnSpMkLst>
        </pc:cxnChg>
        <pc:cxnChg chg="mod">
          <ac:chgData name="Tewari, Aditya A" userId="S::adityaatewari@austin.utexas.edu::d3af7c7c-fa1a-4b21-af5e-2136d677882a" providerId="AD" clId="Web-{9D3B97C7-D0ED-43BA-9449-3AE871E23D78}" dt="2022-12-06T23:18:16.870" v="51" actId="14100"/>
          <ac:cxnSpMkLst>
            <pc:docMk/>
            <pc:sldMk cId="1381653082" sldId="571"/>
            <ac:cxnSpMk id="358" creationId="{00000000-0000-0000-0000-000000000000}"/>
          </ac:cxnSpMkLst>
        </pc:cxnChg>
      </pc:sldChg>
    </pc:docChg>
  </pc:docChgLst>
</pc:chgInfo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12-06T12:18:55.612" idx="2">
    <p:pos x="10" y="10"/>
    <p:text>Need a picture of a map from global to local id space</p:text>
    <p:extLst>
      <p:ext uri="{C676402C-5697-4E1C-873F-D02D1690AC5C}">
        <p15:threadingInfo xmlns:p15="http://schemas.microsoft.com/office/powerpoint/2012/main" timeZoneBias="360"/>
      </p:ext>
    </p:extLst>
  </p:cm>
  <p:cm authorId="2" dt="2022-12-06T15:30:25.473" idx="1">
    <p:pos x="10" y="106"/>
    <p:text>I added something here but I think you want something more?
</p:text>
    <p:extLst>
      <p:ext uri="{C676402C-5697-4E1C-873F-D02D1690AC5C}">
        <p15:threadingInfo xmlns:p15="http://schemas.microsoft.com/office/powerpoint/2012/main" timeZoneBias="480">
          <p15:parentCm authorId="1" idx="2"/>
        </p15:threadingInfo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12-06T12:08:49.997" idx="1">
    <p:pos x="10" y="10"/>
    <p:text>Need an illustration of CSR before/after</p:text>
    <p:extLst>
      <p:ext uri="{C676402C-5697-4E1C-873F-D02D1690AC5C}">
        <p15:threadingInfo xmlns:p15="http://schemas.microsoft.com/office/powerpoint/2012/main" timeZoneBias="360"/>
      </p:ext>
    </p:extLst>
  </p:cm>
  <p:cm authorId="2" dt="2022-12-06T15:30:47.146" idx="2">
    <p:pos x="10" y="106"/>
    <p:text>This is done with the more complex case
</p:text>
    <p:extLst>
      <p:ext uri="{C676402C-5697-4E1C-873F-D02D1690AC5C}">
        <p15:threadingInfo xmlns:p15="http://schemas.microsoft.com/office/powerpoint/2012/main" timeZoneBias="480">
          <p15:parentCm authorId="1" idx="1"/>
        </p15:threadingInfo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12-06T12:22:27.958" idx="3">
    <p:pos x="10" y="10"/>
    <p:text>This does not show the difficult case</p:text>
    <p:extLst>
      <p:ext uri="{C676402C-5697-4E1C-873F-D02D1690AC5C}">
        <p15:threadingInfo xmlns:p15="http://schemas.microsoft.com/office/powerpoint/2012/main" timeZoneBias="360"/>
      </p:ext>
    </p:extLst>
  </p:cm>
  <p:cm authorId="2" dt="2022-12-06T15:31:02.693" idx="3">
    <p:pos x="10" y="106"/>
    <p:text>Arrow went the wrong way, I fixed it.
</p:text>
    <p:extLst>
      <p:ext uri="{C676402C-5697-4E1C-873F-D02D1690AC5C}">
        <p15:threadingInfo xmlns:p15="http://schemas.microsoft.com/office/powerpoint/2012/main" timeZoneBias="480">
          <p15:parentCm authorId="1" idx="3"/>
        </p15:threadingInfo>
      </p:ext>
    </p:extLst>
  </p:cm>
  <p:cm authorId="2" dt="2022-12-06T15:31:08.709" idx="4">
    <p:pos x="10" y="202"/>
    <p:text>my bad.
</p:text>
    <p:extLst>
      <p:ext uri="{C676402C-5697-4E1C-873F-D02D1690AC5C}">
        <p15:threadingInfo xmlns:p15="http://schemas.microsoft.com/office/powerpoint/2012/main" timeZoneBias="480">
          <p15:parentCm authorId="1" idx="3"/>
        </p15:threadingInfo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917EF6-FDB4-1740-A3F0-09ACDA6716D7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376601-3FDE-3644-9FF5-608E155942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1034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5DBEAD9-EA6C-4E57-BB38-D033D0D5D47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564587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5d03654d24_0_5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15d03654d24_0_5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15d03654d24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15d03654d24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Change all blue things to grey (you think it is green)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15d03654d24_0_6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15d03654d24_0_6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15d03654d24_0_2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15d03654d24_0_2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Re-label the edges to make this hard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15d03654d24_0_2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15d03654d24_0_2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Re-label the edges to make this hard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857049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1a443d434d3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1a443d434d3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1a443d434d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1a443d434d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15d03654d24_0_3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15d03654d24_0_3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15d03654d24_0_4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15d03654d24_0_4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Actually put a tombstone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15d03654d24_0_5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15d03654d24_0_5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84A02F0-E285-4087-94E4-8086722C181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3606042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74302A-C8B3-1D49-8C40-20575528F0C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5909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Animation in the code.</a:t>
            </a:r>
          </a:p>
          <a:p>
            <a:r>
              <a:rPr lang="en-US" dirty="0"/>
              <a:t>Include </a:t>
            </a:r>
            <a:r>
              <a:rPr lang="en-US" dirty="0" err="1"/>
              <a:t>do_all</a:t>
            </a:r>
            <a:r>
              <a:rPr lang="en-US" dirty="0"/>
              <a:t> </a:t>
            </a:r>
          </a:p>
          <a:p>
            <a:r>
              <a:rPr lang="en-US" dirty="0"/>
              <a:t>And node attributes</a:t>
            </a:r>
          </a:p>
          <a:p>
            <a:r>
              <a:rPr lang="en-US" dirty="0"/>
              <a:t>Just this much code….. Simple code + compiler will handle everything</a:t>
            </a:r>
          </a:p>
          <a:p>
            <a:endParaRPr lang="en-US" dirty="0"/>
          </a:p>
          <a:p>
            <a:r>
              <a:rPr lang="en-US" dirty="0"/>
              <a:t>nothing distributed , nothing device specific;… don’t read the code + this is all the code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74302A-C8B3-1D49-8C40-20575528F0C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0001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74302A-C8B3-1D49-8C40-20575528F0C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06635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74302A-C8B3-1D49-8C40-20575528F0C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35605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74302A-C8B3-1D49-8C40-20575528F0C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22019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74302A-C8B3-1D49-8C40-20575528F0C3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03887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74302A-C8B3-1D49-8C40-20575528F0C3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32735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74302A-C8B3-1D49-8C40-20575528F0C3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00744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74302A-C8B3-1D49-8C40-20575528F0C3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41607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74302A-C8B3-1D49-8C40-20575528F0C3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9544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D746F96-AE88-4403-BB41-FBB976B2D97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50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/>
              <a:t>Consistency vs isolation</a:t>
            </a:r>
          </a:p>
        </p:txBody>
      </p:sp>
    </p:spTree>
    <p:extLst>
      <p:ext uri="{BB962C8B-B14F-4D97-AF65-F5344CB8AC3E}">
        <p14:creationId xmlns:p14="http://schemas.microsoft.com/office/powerpoint/2010/main" val="23962002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74302A-C8B3-1D49-8C40-20575528F0C3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42752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1. After doing the required transformations, we will now look at how compiler analyses the code and inserts the communication for distributed execution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74302A-C8B3-1D49-8C40-20575528F0C3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98711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68300" indent="-228600"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72721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74302A-C8B3-1D49-8C40-20575528F0C3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4231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74302A-C8B3-1D49-8C40-20575528F0C3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19027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let’s look at how Abelian inserts communication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74302A-C8B3-1D49-8C40-20575528F0C3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87995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74302A-C8B3-1D49-8C40-20575528F0C3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24478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74302A-C8B3-1D49-8C40-20575528F0C3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37398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74302A-C8B3-1D49-8C40-20575528F0C3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706862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74302A-C8B3-1D49-8C40-20575528F0C3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9683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Graph analytics:</a:t>
            </a:r>
          </a:p>
          <a:p>
            <a:r>
              <a:rPr lang="en-US"/>
              <a:t>1. random memory access</a:t>
            </a:r>
          </a:p>
          <a:p>
            <a:r>
              <a:rPr lang="en-US"/>
              <a:t>2. unpredictable control flow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C31FF2-14A7-124E-BF0F-76FCE4C66B0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01230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ts val="1200"/>
              </a:spcBef>
            </a:pPr>
            <a:r>
              <a:rPr lang="en-US" sz="2533" dirty="0">
                <a:solidFill>
                  <a:schemeClr val="tx1"/>
                </a:solidFill>
              </a:rPr>
              <a:t>Additional information from Abelian:</a:t>
            </a:r>
          </a:p>
          <a:p>
            <a:pPr lvl="1">
              <a:spcBef>
                <a:spcPts val="1200"/>
              </a:spcBef>
            </a:pPr>
            <a:r>
              <a:rPr lang="en-US" sz="2200" dirty="0">
                <a:solidFill>
                  <a:schemeClr val="tx1"/>
                </a:solidFill>
              </a:rPr>
              <a:t>Abelian precisely identifies abstract </a:t>
            </a:r>
            <a:r>
              <a:rPr lang="en-US" sz="2200" b="1" dirty="0">
                <a:solidFill>
                  <a:schemeClr val="tx1"/>
                </a:solidFill>
              </a:rPr>
              <a:t>read</a:t>
            </a:r>
            <a:r>
              <a:rPr lang="en-US" sz="2200" dirty="0">
                <a:solidFill>
                  <a:schemeClr val="tx1"/>
                </a:solidFill>
              </a:rPr>
              <a:t> and </a:t>
            </a:r>
            <a:r>
              <a:rPr lang="en-US" sz="2200" b="1" dirty="0">
                <a:solidFill>
                  <a:schemeClr val="tx1"/>
                </a:solidFill>
              </a:rPr>
              <a:t>write</a:t>
            </a:r>
            <a:r>
              <a:rPr lang="en-US" sz="2200" dirty="0">
                <a:solidFill>
                  <a:schemeClr val="tx1"/>
                </a:solidFill>
              </a:rPr>
              <a:t> location</a:t>
            </a:r>
          </a:p>
          <a:p>
            <a:pPr lvl="1">
              <a:spcBef>
                <a:spcPts val="1200"/>
              </a:spcBef>
            </a:pPr>
            <a:r>
              <a:rPr lang="en-US" sz="2200" dirty="0">
                <a:solidFill>
                  <a:schemeClr val="tx1"/>
                </a:solidFill>
              </a:rPr>
              <a:t>Exploits Gluon’s structural invariant optimization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74302A-C8B3-1D49-8C40-20575528F0C3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9978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1. It adds extra logic to check and set/invalidate sync flags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74302A-C8B3-1D49-8C40-20575528F0C3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9326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7199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Shape 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Host-to-device and inter-host communication</a:t>
            </a: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API and plugin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146976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646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553ab29bb9_0_1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1553ab29bb9_0_1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Add text for what is what; add animations if time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846609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553ab29bb9_0_1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1553ab29bb9_0_1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 text for what is what; add animations if time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FAC04-1364-C141-88DA-3C9BA20669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EF9243-0760-F724-16D6-25597C4509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03E805-E881-D051-92B2-AD413A0F08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56115-9D91-184D-9BBE-C2092296BAE1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C1CB1C-7DAF-5E01-BECC-884721D8E4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6E68D4-FA1E-4C32-0FBB-D47ACE752E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4280F-ED62-F94E-88DC-4A2D67F43D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74865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0A59ED-A296-AAA3-044D-70658646C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1D48EF5-BA95-4748-E895-6B06FB1EEA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954FDF-3091-F59C-09B3-476E106BB7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56115-9D91-184D-9BBE-C2092296BAE1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007C00-2BE4-9385-2C83-3C13102996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E3C625-0D46-66C3-E220-83FB42DFCB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4280F-ED62-F94E-88DC-4A2D67F43D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5375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128D7E0-35B5-8564-3F86-5EDF31776F9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854BFE6-3D63-2DD6-648A-D7AAD90F0D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A9DD49-E95A-CC62-B3D1-71ADE3B26C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56115-9D91-184D-9BBE-C2092296BAE1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A8FBBC-3F11-379F-CEC7-0FBC5E75A1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116597-BCB3-A948-AFE8-ED7A0DFC64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4280F-ED62-F94E-88DC-4A2D67F43D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1720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943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body" idx="1"/>
          </p:nvPr>
        </p:nvSpPr>
        <p:spPr>
          <a:xfrm>
            <a:off x="415600" y="1688433"/>
            <a:ext cx="11360800" cy="4403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693569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447809-A8A0-CDD4-712B-BF02467F7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F48548-25DE-0A4D-74EF-5B72353195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2B8EC1-DD99-D02C-7704-C086DA0379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56115-9D91-184D-9BBE-C2092296BAE1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A97062-CAB1-3A93-BD2B-D8206A175F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44B5B3-E2DC-0B95-677A-33285E32D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4280F-ED62-F94E-88DC-4A2D67F43D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1760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777EC-146C-F0F2-DBFE-7F84EA2142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D3C80E-2011-5799-1E81-FDE776BFA8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3F5737-1FB4-FABD-607A-BE3257556B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56115-9D91-184D-9BBE-C2092296BAE1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2E0BF8-9B0E-8166-B42E-1D048EB4BE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51B72D-D982-E578-719E-14F0DDB02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4280F-ED62-F94E-88DC-4A2D67F43D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2448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799A6D-167E-3F84-AFE9-63BE5079F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5E08ED-5CDB-4E0C-5366-E571CB523F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71CF59-9285-6ED5-834B-4953731CAA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9AF6F4-2D12-DB73-F7D3-E11896E96B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56115-9D91-184D-9BBE-C2092296BAE1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79B5C6-0A24-522F-FCFD-588CC049D7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61976E-F3EC-7B1A-D1B2-BDCFA2520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4280F-ED62-F94E-88DC-4A2D67F43D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9458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94D9E-8C5B-5EBC-47BD-70FC03DB9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51A3D8-7ECF-47B5-EA43-2577187038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5C67D4-1514-785F-973D-CF45D5A231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D29CCF2-75BF-36DA-A08B-D3F0517275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B704E1C-28C9-23A1-0CA0-122490E1A64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6825A57-7DB1-4C00-C7C2-18FA6422EB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56115-9D91-184D-9BBE-C2092296BAE1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A70817-5C4E-D5A9-3E18-2753EA2F34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04B287D-6401-B30F-3B4B-1EBA6228D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4280F-ED62-F94E-88DC-4A2D67F43D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6072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9DBB6D-D32D-ED3D-17CA-19465162D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BFEE399-7B8E-A04E-BABC-93CDBB683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56115-9D91-184D-9BBE-C2092296BAE1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10C8E3-7265-19DC-9DC3-10F54CF57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9DDA67-FF75-7B7F-B323-31C4DCD20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4280F-ED62-F94E-88DC-4A2D67F43D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2486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C5AC60-3306-34F1-589A-5E946236D0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56115-9D91-184D-9BBE-C2092296BAE1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145653B-3BB5-7C5F-42DE-5E8A5E28A1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3270D6-35E3-D035-E378-F2AA18DC8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4280F-ED62-F94E-88DC-4A2D67F43D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3713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98CD4F-D720-7A18-3216-4E4CECF571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2EFB64-BD71-D8CD-4010-B73C8E7640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920CD7-2DC1-9E79-D917-719BEC90BD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93A6F8-E92D-73B6-907D-CFAE6C41B5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56115-9D91-184D-9BBE-C2092296BAE1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A58086-668C-F71E-9C14-B14F13A2A6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238102-DA57-1F4A-DEFD-72D67B78E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4280F-ED62-F94E-88DC-4A2D67F43D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8117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6BC86-184F-AEC4-239B-28851DE58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542F964-5818-436D-BAAF-7BC22CCC9EF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2AF318-7606-1FBC-CA37-5A047EAAFD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F9B843-4531-C56C-A6D4-EB5FBB463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56115-9D91-184D-9BBE-C2092296BAE1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69E80E-9D4A-2139-3A77-D5BB465690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DB50FF-1367-0066-7815-FE7BEA30C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4280F-ED62-F94E-88DC-4A2D67F43D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3544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F0B94D1-6283-A8E5-22F9-6CF075E04D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546038-EC43-0641-F36F-10A11D0C6C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648B10-C1DC-324A-5DDA-88E73E0937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556115-9D91-184D-9BBE-C2092296BAE1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4868C5-5D8A-950C-F667-F95BD22918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5D38B9-F1D4-BD4D-E69D-A7A573DAA4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14280F-ED62-F94E-88DC-4A2D67F43D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70679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3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sv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6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6910A-3D87-3C9E-2DBB-8FF08556384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UT Runtime/Systems</a:t>
            </a:r>
            <a:br>
              <a:rPr lang="en-US" dirty="0"/>
            </a:br>
            <a:r>
              <a:rPr lang="en-US" dirty="0"/>
              <a:t>PANDO Update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44528D-DBE4-398F-29F9-7409248CC13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3860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5F2A2-56BD-42A4-91CF-97F8D72313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Partitioning</a:t>
            </a:r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FAE8547-3746-4D63-B8DF-D8677B4DAA24}"/>
              </a:ext>
            </a:extLst>
          </p:cNvPr>
          <p:cNvSpPr/>
          <p:nvPr/>
        </p:nvSpPr>
        <p:spPr>
          <a:xfrm>
            <a:off x="415602" y="3038469"/>
            <a:ext cx="336885" cy="32351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A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9EB029C-19DB-4671-90B0-DB6D92A5FE0D}"/>
              </a:ext>
            </a:extLst>
          </p:cNvPr>
          <p:cNvSpPr/>
          <p:nvPr/>
        </p:nvSpPr>
        <p:spPr>
          <a:xfrm>
            <a:off x="1137495" y="2557205"/>
            <a:ext cx="336885" cy="32351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B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B8F74A4-72C0-4034-ACA9-1CEF1EA6422E}"/>
              </a:ext>
            </a:extLst>
          </p:cNvPr>
          <p:cNvSpPr/>
          <p:nvPr/>
        </p:nvSpPr>
        <p:spPr>
          <a:xfrm>
            <a:off x="2061255" y="2557205"/>
            <a:ext cx="336885" cy="32351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C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07B7249-A182-4131-A87E-39CC3989E066}"/>
              </a:ext>
            </a:extLst>
          </p:cNvPr>
          <p:cNvSpPr/>
          <p:nvPr/>
        </p:nvSpPr>
        <p:spPr>
          <a:xfrm>
            <a:off x="2787312" y="3024090"/>
            <a:ext cx="336885" cy="32351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D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770E269-1A30-480F-8C88-F43CA99BFA8F}"/>
              </a:ext>
            </a:extLst>
          </p:cNvPr>
          <p:cNvSpPr/>
          <p:nvPr/>
        </p:nvSpPr>
        <p:spPr>
          <a:xfrm>
            <a:off x="1137495" y="3479625"/>
            <a:ext cx="336885" cy="32351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F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EA35E01-35C1-4E32-9443-A2AEA3D0474A}"/>
              </a:ext>
            </a:extLst>
          </p:cNvPr>
          <p:cNvSpPr/>
          <p:nvPr/>
        </p:nvSpPr>
        <p:spPr>
          <a:xfrm>
            <a:off x="2061255" y="3479625"/>
            <a:ext cx="336885" cy="32351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G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79DC3B9-DC3F-4BA3-A3FB-D4FDDE730425}"/>
              </a:ext>
            </a:extLst>
          </p:cNvPr>
          <p:cNvSpPr/>
          <p:nvPr/>
        </p:nvSpPr>
        <p:spPr>
          <a:xfrm>
            <a:off x="1138504" y="4388113"/>
            <a:ext cx="336885" cy="32351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I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6FB0745-C076-410B-AD07-80C70B686D9A}"/>
              </a:ext>
            </a:extLst>
          </p:cNvPr>
          <p:cNvSpPr/>
          <p:nvPr/>
        </p:nvSpPr>
        <p:spPr>
          <a:xfrm>
            <a:off x="2048139" y="4389437"/>
            <a:ext cx="336885" cy="32351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J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DDC7D97-9681-4A27-B363-4F9A6ABB1BAE}"/>
              </a:ext>
            </a:extLst>
          </p:cNvPr>
          <p:cNvSpPr/>
          <p:nvPr/>
        </p:nvSpPr>
        <p:spPr>
          <a:xfrm>
            <a:off x="415600" y="3907419"/>
            <a:ext cx="336885" cy="32351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8C18E21-9EC6-49A9-8998-8F656DFA09F5}"/>
              </a:ext>
            </a:extLst>
          </p:cNvPr>
          <p:cNvSpPr/>
          <p:nvPr/>
        </p:nvSpPr>
        <p:spPr>
          <a:xfrm>
            <a:off x="2798096" y="3907417"/>
            <a:ext cx="336885" cy="32351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H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3871ED9-B11B-4B71-AFC5-8A7D7C4BAED5}"/>
              </a:ext>
            </a:extLst>
          </p:cNvPr>
          <p:cNvCxnSpPr/>
          <p:nvPr/>
        </p:nvCxnSpPr>
        <p:spPr>
          <a:xfrm>
            <a:off x="701602" y="3320203"/>
            <a:ext cx="449441" cy="2417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04E5A2A-AA17-4DA5-A568-D4A647BE3549}"/>
              </a:ext>
            </a:extLst>
          </p:cNvPr>
          <p:cNvCxnSpPr>
            <a:cxnSpLocks/>
          </p:cNvCxnSpPr>
          <p:nvPr/>
        </p:nvCxnSpPr>
        <p:spPr>
          <a:xfrm flipV="1">
            <a:off x="683629" y="2789145"/>
            <a:ext cx="464897" cy="2804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4C4CCB0-7F9D-46C0-A3F1-7D2BFA208917}"/>
              </a:ext>
            </a:extLst>
          </p:cNvPr>
          <p:cNvCxnSpPr>
            <a:cxnSpLocks/>
          </p:cNvCxnSpPr>
          <p:nvPr/>
        </p:nvCxnSpPr>
        <p:spPr>
          <a:xfrm>
            <a:off x="701602" y="4186439"/>
            <a:ext cx="449441" cy="256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B4031FC-2028-4427-B713-8FEDCAAAA3FF}"/>
              </a:ext>
            </a:extLst>
          </p:cNvPr>
          <p:cNvCxnSpPr>
            <a:cxnSpLocks/>
          </p:cNvCxnSpPr>
          <p:nvPr/>
        </p:nvCxnSpPr>
        <p:spPr>
          <a:xfrm flipH="1">
            <a:off x="719724" y="3740740"/>
            <a:ext cx="452737" cy="2309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1EA0418-9FDA-48F4-B8AA-3D87276B911F}"/>
              </a:ext>
            </a:extLst>
          </p:cNvPr>
          <p:cNvCxnSpPr>
            <a:cxnSpLocks/>
          </p:cNvCxnSpPr>
          <p:nvPr/>
        </p:nvCxnSpPr>
        <p:spPr>
          <a:xfrm flipH="1">
            <a:off x="644239" y="2870914"/>
            <a:ext cx="567756" cy="10468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36FF6F8-DA5C-4D2A-AC24-8EA53F58E675}"/>
              </a:ext>
            </a:extLst>
          </p:cNvPr>
          <p:cNvCxnSpPr>
            <a:cxnSpLocks/>
          </p:cNvCxnSpPr>
          <p:nvPr/>
        </p:nvCxnSpPr>
        <p:spPr>
          <a:xfrm flipV="1">
            <a:off x="1431249" y="2850252"/>
            <a:ext cx="723691" cy="6721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109D45B-A012-44C0-9441-610B4C172FCB}"/>
              </a:ext>
            </a:extLst>
          </p:cNvPr>
          <p:cNvCxnSpPr>
            <a:cxnSpLocks/>
          </p:cNvCxnSpPr>
          <p:nvPr/>
        </p:nvCxnSpPr>
        <p:spPr>
          <a:xfrm>
            <a:off x="1416875" y="2824188"/>
            <a:ext cx="711827" cy="6982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1C30AFA-0901-44AB-ABD5-E798E4E5F007}"/>
              </a:ext>
            </a:extLst>
          </p:cNvPr>
          <p:cNvCxnSpPr>
            <a:cxnSpLocks/>
          </p:cNvCxnSpPr>
          <p:nvPr/>
        </p:nvCxnSpPr>
        <p:spPr>
          <a:xfrm flipV="1">
            <a:off x="1445628" y="3773995"/>
            <a:ext cx="709313" cy="6578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64A3910-0DF1-4E6F-A268-10DDB9671593}"/>
              </a:ext>
            </a:extLst>
          </p:cNvPr>
          <p:cNvCxnSpPr>
            <a:cxnSpLocks/>
          </p:cNvCxnSpPr>
          <p:nvPr/>
        </p:nvCxnSpPr>
        <p:spPr>
          <a:xfrm flipH="1" flipV="1">
            <a:off x="1421457" y="3745237"/>
            <a:ext cx="656535" cy="6865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614F5EC-2FBF-4AC8-958F-262712AA1849}"/>
              </a:ext>
            </a:extLst>
          </p:cNvPr>
          <p:cNvCxnSpPr>
            <a:cxnSpLocks/>
          </p:cNvCxnSpPr>
          <p:nvPr/>
        </p:nvCxnSpPr>
        <p:spPr>
          <a:xfrm flipV="1">
            <a:off x="1474383" y="4546779"/>
            <a:ext cx="600405" cy="62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47FCA54-C772-4147-B65E-A80A6C43370B}"/>
              </a:ext>
            </a:extLst>
          </p:cNvPr>
          <p:cNvCxnSpPr>
            <a:cxnSpLocks/>
          </p:cNvCxnSpPr>
          <p:nvPr/>
        </p:nvCxnSpPr>
        <p:spPr>
          <a:xfrm flipV="1">
            <a:off x="1485164" y="2713667"/>
            <a:ext cx="600405" cy="62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22293C9-F9E9-41A1-B3C3-E4D506B87B04}"/>
              </a:ext>
            </a:extLst>
          </p:cNvPr>
          <p:cNvCxnSpPr>
            <a:cxnSpLocks/>
          </p:cNvCxnSpPr>
          <p:nvPr/>
        </p:nvCxnSpPr>
        <p:spPr>
          <a:xfrm flipH="1">
            <a:off x="1474534" y="2633681"/>
            <a:ext cx="610884" cy="9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7631309-008F-433D-B8FC-684EE0EDF176}"/>
              </a:ext>
            </a:extLst>
          </p:cNvPr>
          <p:cNvCxnSpPr>
            <a:cxnSpLocks/>
          </p:cNvCxnSpPr>
          <p:nvPr/>
        </p:nvCxnSpPr>
        <p:spPr>
          <a:xfrm flipH="1">
            <a:off x="2376473" y="3305827"/>
            <a:ext cx="452737" cy="2309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9ACF929-9DB0-4D03-96D8-3EA8E79A6240}"/>
              </a:ext>
            </a:extLst>
          </p:cNvPr>
          <p:cNvCxnSpPr>
            <a:cxnSpLocks/>
          </p:cNvCxnSpPr>
          <p:nvPr/>
        </p:nvCxnSpPr>
        <p:spPr>
          <a:xfrm flipH="1">
            <a:off x="2362092" y="4186439"/>
            <a:ext cx="485085" cy="256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71C12C8-826C-4E48-A18A-877ABBAAF4BC}"/>
              </a:ext>
            </a:extLst>
          </p:cNvPr>
          <p:cNvCxnSpPr>
            <a:cxnSpLocks/>
          </p:cNvCxnSpPr>
          <p:nvPr/>
        </p:nvCxnSpPr>
        <p:spPr>
          <a:xfrm>
            <a:off x="2361945" y="2813403"/>
            <a:ext cx="467411" cy="2561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5239A51-3A26-42A2-841B-2D74767E74AB}"/>
              </a:ext>
            </a:extLst>
          </p:cNvPr>
          <p:cNvCxnSpPr>
            <a:cxnSpLocks/>
          </p:cNvCxnSpPr>
          <p:nvPr/>
        </p:nvCxnSpPr>
        <p:spPr>
          <a:xfrm>
            <a:off x="2951416" y="3348960"/>
            <a:ext cx="7339" cy="5580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5575C9A-EEB5-46B0-8B67-7778E3659956}"/>
              </a:ext>
            </a:extLst>
          </p:cNvPr>
          <p:cNvCxnSpPr>
            <a:cxnSpLocks/>
          </p:cNvCxnSpPr>
          <p:nvPr/>
        </p:nvCxnSpPr>
        <p:spPr>
          <a:xfrm>
            <a:off x="2214581" y="2881694"/>
            <a:ext cx="7339" cy="5831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F8312CB-BA23-4A63-BD70-EA6C88A7F7E6}"/>
              </a:ext>
            </a:extLst>
          </p:cNvPr>
          <p:cNvCxnSpPr>
            <a:cxnSpLocks/>
          </p:cNvCxnSpPr>
          <p:nvPr/>
        </p:nvCxnSpPr>
        <p:spPr>
          <a:xfrm flipH="1" flipV="1">
            <a:off x="2208619" y="3820721"/>
            <a:ext cx="16741" cy="5607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65971260-E32F-48A0-B4A5-0D8E0F93EA7A}"/>
              </a:ext>
            </a:extLst>
          </p:cNvPr>
          <p:cNvCxnSpPr>
            <a:cxnSpLocks/>
          </p:cNvCxnSpPr>
          <p:nvPr/>
        </p:nvCxnSpPr>
        <p:spPr>
          <a:xfrm flipH="1" flipV="1">
            <a:off x="2359580" y="3752427"/>
            <a:ext cx="458845" cy="2336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3069545F-B565-4755-B3C1-5A81F558B474}"/>
              </a:ext>
            </a:extLst>
          </p:cNvPr>
          <p:cNvCxnSpPr>
            <a:cxnSpLocks/>
          </p:cNvCxnSpPr>
          <p:nvPr/>
        </p:nvCxnSpPr>
        <p:spPr>
          <a:xfrm flipH="1" flipV="1">
            <a:off x="1487234" y="3648195"/>
            <a:ext cx="553735" cy="54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DD68C366-A687-4553-89FF-61CA12DF9C97}"/>
              </a:ext>
            </a:extLst>
          </p:cNvPr>
          <p:cNvSpPr txBox="1"/>
          <p:nvPr/>
        </p:nvSpPr>
        <p:spPr>
          <a:xfrm>
            <a:off x="415599" y="5681548"/>
            <a:ext cx="2719383" cy="492443"/>
          </a:xfrm>
          <a:prstGeom prst="rect">
            <a:avLst/>
          </a:prstGeom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/>
              <a:t>Original graph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A7D7E9-8EC8-416F-B7F5-809258DD017D}"/>
              </a:ext>
            </a:extLst>
          </p:cNvPr>
          <p:cNvSpPr txBox="1"/>
          <p:nvPr/>
        </p:nvSpPr>
        <p:spPr>
          <a:xfrm>
            <a:off x="3363618" y="5674712"/>
            <a:ext cx="5887455" cy="492443"/>
          </a:xfrm>
          <a:prstGeom prst="rect">
            <a:avLst/>
          </a:prstGeom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/>
              <a:t>Partitions of the graph</a:t>
            </a: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30A002A4-BA10-40BB-9878-88BDA98B59D3}"/>
              </a:ext>
            </a:extLst>
          </p:cNvPr>
          <p:cNvSpPr/>
          <p:nvPr/>
        </p:nvSpPr>
        <p:spPr>
          <a:xfrm>
            <a:off x="3867154" y="2920478"/>
            <a:ext cx="336885" cy="32351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A</a:t>
            </a: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3E9E4AFC-F8D6-426E-A51F-57A34512B4F2}"/>
              </a:ext>
            </a:extLst>
          </p:cNvPr>
          <p:cNvSpPr/>
          <p:nvPr/>
        </p:nvSpPr>
        <p:spPr>
          <a:xfrm>
            <a:off x="4589047" y="2439214"/>
            <a:ext cx="336885" cy="32351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B</a:t>
            </a: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55AEE005-B4D2-4C6C-92EC-26B2AABA3E7E}"/>
              </a:ext>
            </a:extLst>
          </p:cNvPr>
          <p:cNvSpPr/>
          <p:nvPr/>
        </p:nvSpPr>
        <p:spPr>
          <a:xfrm>
            <a:off x="4589047" y="3361635"/>
            <a:ext cx="336885" cy="32351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F</a:t>
            </a: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4540E3B6-B2CD-4153-B801-03D1993BDCB6}"/>
              </a:ext>
            </a:extLst>
          </p:cNvPr>
          <p:cNvSpPr/>
          <p:nvPr/>
        </p:nvSpPr>
        <p:spPr>
          <a:xfrm>
            <a:off x="4590059" y="4270121"/>
            <a:ext cx="336885" cy="32351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I</a:t>
            </a: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B27AA0B4-9053-46AA-AE76-2DC44758FB0C}"/>
              </a:ext>
            </a:extLst>
          </p:cNvPr>
          <p:cNvSpPr/>
          <p:nvPr/>
        </p:nvSpPr>
        <p:spPr>
          <a:xfrm>
            <a:off x="3867154" y="3789429"/>
            <a:ext cx="336885" cy="32351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E</a:t>
            </a:r>
          </a:p>
        </p:txBody>
      </p: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9A20D488-CD65-4CE0-B6EE-AA9E9BA22887}"/>
              </a:ext>
            </a:extLst>
          </p:cNvPr>
          <p:cNvCxnSpPr>
            <a:cxnSpLocks/>
          </p:cNvCxnSpPr>
          <p:nvPr/>
        </p:nvCxnSpPr>
        <p:spPr>
          <a:xfrm>
            <a:off x="4153154" y="3202214"/>
            <a:ext cx="449441" cy="2417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D41276E8-6427-4906-BBBA-7C756F8F546A}"/>
              </a:ext>
            </a:extLst>
          </p:cNvPr>
          <p:cNvCxnSpPr>
            <a:cxnSpLocks/>
          </p:cNvCxnSpPr>
          <p:nvPr/>
        </p:nvCxnSpPr>
        <p:spPr>
          <a:xfrm flipV="1">
            <a:off x="4135184" y="2671156"/>
            <a:ext cx="464897" cy="2804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D9972AFC-65AA-4106-9AA9-A60C727C513E}"/>
              </a:ext>
            </a:extLst>
          </p:cNvPr>
          <p:cNvCxnSpPr>
            <a:cxnSpLocks/>
          </p:cNvCxnSpPr>
          <p:nvPr/>
        </p:nvCxnSpPr>
        <p:spPr>
          <a:xfrm>
            <a:off x="4153154" y="4068451"/>
            <a:ext cx="449441" cy="256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8473A8C2-02DC-44EE-B0DE-567AA9568477}"/>
              </a:ext>
            </a:extLst>
          </p:cNvPr>
          <p:cNvCxnSpPr>
            <a:cxnSpLocks/>
          </p:cNvCxnSpPr>
          <p:nvPr/>
        </p:nvCxnSpPr>
        <p:spPr>
          <a:xfrm flipH="1">
            <a:off x="4171277" y="3622752"/>
            <a:ext cx="452737" cy="2309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ED9C5406-FCCA-46F2-A496-C95CEFBBFDCB}"/>
              </a:ext>
            </a:extLst>
          </p:cNvPr>
          <p:cNvCxnSpPr>
            <a:cxnSpLocks/>
          </p:cNvCxnSpPr>
          <p:nvPr/>
        </p:nvCxnSpPr>
        <p:spPr>
          <a:xfrm flipH="1">
            <a:off x="4095794" y="2752924"/>
            <a:ext cx="567756" cy="10468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22CE6F5D-A24D-42B5-988F-4BAA3CA3F7E4}"/>
              </a:ext>
            </a:extLst>
          </p:cNvPr>
          <p:cNvCxnSpPr>
            <a:cxnSpLocks/>
          </p:cNvCxnSpPr>
          <p:nvPr/>
        </p:nvCxnSpPr>
        <p:spPr>
          <a:xfrm flipV="1">
            <a:off x="4882807" y="2732261"/>
            <a:ext cx="723691" cy="6721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FF6E268E-8BFA-44CC-9F78-3334598B21FB}"/>
              </a:ext>
            </a:extLst>
          </p:cNvPr>
          <p:cNvCxnSpPr>
            <a:cxnSpLocks/>
          </p:cNvCxnSpPr>
          <p:nvPr/>
        </p:nvCxnSpPr>
        <p:spPr>
          <a:xfrm>
            <a:off x="4868427" y="2706198"/>
            <a:ext cx="711827" cy="6982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8C89B590-43D9-4B1A-ACEA-047144FD8496}"/>
              </a:ext>
            </a:extLst>
          </p:cNvPr>
          <p:cNvCxnSpPr>
            <a:cxnSpLocks/>
          </p:cNvCxnSpPr>
          <p:nvPr/>
        </p:nvCxnSpPr>
        <p:spPr>
          <a:xfrm flipV="1">
            <a:off x="4897182" y="3656005"/>
            <a:ext cx="709313" cy="6578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38B59E4D-142C-4094-8532-E35DA840FB77}"/>
              </a:ext>
            </a:extLst>
          </p:cNvPr>
          <p:cNvCxnSpPr>
            <a:cxnSpLocks/>
          </p:cNvCxnSpPr>
          <p:nvPr/>
        </p:nvCxnSpPr>
        <p:spPr>
          <a:xfrm flipV="1">
            <a:off x="4925936" y="4428790"/>
            <a:ext cx="600405" cy="62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A245E36D-C7C2-44E1-81F6-9B1E2D9F7975}"/>
              </a:ext>
            </a:extLst>
          </p:cNvPr>
          <p:cNvCxnSpPr>
            <a:cxnSpLocks/>
          </p:cNvCxnSpPr>
          <p:nvPr/>
        </p:nvCxnSpPr>
        <p:spPr>
          <a:xfrm flipV="1">
            <a:off x="4936720" y="2595678"/>
            <a:ext cx="600405" cy="62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4" name="Oval 103">
            <a:extLst>
              <a:ext uri="{FF2B5EF4-FFF2-40B4-BE49-F238E27FC236}">
                <a16:creationId xmlns:a16="http://schemas.microsoft.com/office/drawing/2014/main" id="{49D6CAB5-1A2A-42E5-9DC8-39B3A8D86DBF}"/>
              </a:ext>
            </a:extLst>
          </p:cNvPr>
          <p:cNvSpPr/>
          <p:nvPr/>
        </p:nvSpPr>
        <p:spPr>
          <a:xfrm>
            <a:off x="7625656" y="2429310"/>
            <a:ext cx="336885" cy="32351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C</a:t>
            </a: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14B24B4B-28E9-4E9F-8DE3-3CC086FCB437}"/>
              </a:ext>
            </a:extLst>
          </p:cNvPr>
          <p:cNvSpPr/>
          <p:nvPr/>
        </p:nvSpPr>
        <p:spPr>
          <a:xfrm>
            <a:off x="8351708" y="2896194"/>
            <a:ext cx="336885" cy="32351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D</a:t>
            </a:r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1DCA6061-B6A3-4834-ADDA-7028F4C85D79}"/>
              </a:ext>
            </a:extLst>
          </p:cNvPr>
          <p:cNvSpPr/>
          <p:nvPr/>
        </p:nvSpPr>
        <p:spPr>
          <a:xfrm>
            <a:off x="7625656" y="3351730"/>
            <a:ext cx="336885" cy="32351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G</a:t>
            </a:r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B5433D52-1E08-44F7-BCEA-DC395C10F09E}"/>
              </a:ext>
            </a:extLst>
          </p:cNvPr>
          <p:cNvSpPr/>
          <p:nvPr/>
        </p:nvSpPr>
        <p:spPr>
          <a:xfrm>
            <a:off x="7612538" y="4261542"/>
            <a:ext cx="336885" cy="32351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J</a:t>
            </a:r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896BCCA4-ADAA-4395-B067-D5BBE4008121}"/>
              </a:ext>
            </a:extLst>
          </p:cNvPr>
          <p:cNvSpPr/>
          <p:nvPr/>
        </p:nvSpPr>
        <p:spPr>
          <a:xfrm>
            <a:off x="8362492" y="3779522"/>
            <a:ext cx="336885" cy="32351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H</a:t>
            </a:r>
          </a:p>
        </p:txBody>
      </p: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CB8A9BF0-7C10-414C-B58F-F98F6EC8A437}"/>
              </a:ext>
            </a:extLst>
          </p:cNvPr>
          <p:cNvCxnSpPr>
            <a:cxnSpLocks/>
          </p:cNvCxnSpPr>
          <p:nvPr/>
        </p:nvCxnSpPr>
        <p:spPr>
          <a:xfrm flipH="1" flipV="1">
            <a:off x="6985857" y="3617344"/>
            <a:ext cx="656535" cy="6865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B3C3878E-3A92-4686-A9EE-71C442C2F740}"/>
              </a:ext>
            </a:extLst>
          </p:cNvPr>
          <p:cNvCxnSpPr>
            <a:cxnSpLocks/>
          </p:cNvCxnSpPr>
          <p:nvPr/>
        </p:nvCxnSpPr>
        <p:spPr>
          <a:xfrm flipH="1">
            <a:off x="7038935" y="2505786"/>
            <a:ext cx="610884" cy="9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454FF3FC-0C5B-47A9-94E5-F67AB9FC7494}"/>
              </a:ext>
            </a:extLst>
          </p:cNvPr>
          <p:cNvCxnSpPr>
            <a:cxnSpLocks/>
          </p:cNvCxnSpPr>
          <p:nvPr/>
        </p:nvCxnSpPr>
        <p:spPr>
          <a:xfrm flipH="1">
            <a:off x="7940869" y="3177933"/>
            <a:ext cx="452737" cy="2309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1842B9AD-FEB2-4290-B39C-FB1450253A02}"/>
              </a:ext>
            </a:extLst>
          </p:cNvPr>
          <p:cNvCxnSpPr>
            <a:cxnSpLocks/>
          </p:cNvCxnSpPr>
          <p:nvPr/>
        </p:nvCxnSpPr>
        <p:spPr>
          <a:xfrm flipH="1">
            <a:off x="7926488" y="4058544"/>
            <a:ext cx="485085" cy="256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7C8C9282-D0DF-481B-ACBE-868B2D280CD1}"/>
              </a:ext>
            </a:extLst>
          </p:cNvPr>
          <p:cNvCxnSpPr>
            <a:cxnSpLocks/>
          </p:cNvCxnSpPr>
          <p:nvPr/>
        </p:nvCxnSpPr>
        <p:spPr>
          <a:xfrm>
            <a:off x="7926341" y="2685509"/>
            <a:ext cx="467411" cy="2561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FDA4C5C4-92A8-4203-A6D0-D22B5C82C4FA}"/>
              </a:ext>
            </a:extLst>
          </p:cNvPr>
          <p:cNvCxnSpPr>
            <a:cxnSpLocks/>
          </p:cNvCxnSpPr>
          <p:nvPr/>
        </p:nvCxnSpPr>
        <p:spPr>
          <a:xfrm>
            <a:off x="8515819" y="3221065"/>
            <a:ext cx="7339" cy="5580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0C6946A2-D01A-4D3D-89D1-E8C4E46B9362}"/>
              </a:ext>
            </a:extLst>
          </p:cNvPr>
          <p:cNvCxnSpPr>
            <a:cxnSpLocks/>
          </p:cNvCxnSpPr>
          <p:nvPr/>
        </p:nvCxnSpPr>
        <p:spPr>
          <a:xfrm>
            <a:off x="7778976" y="2753798"/>
            <a:ext cx="7339" cy="5831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545B466B-DDB0-4D74-81DF-BC3A669ED1C1}"/>
              </a:ext>
            </a:extLst>
          </p:cNvPr>
          <p:cNvCxnSpPr>
            <a:cxnSpLocks/>
          </p:cNvCxnSpPr>
          <p:nvPr/>
        </p:nvCxnSpPr>
        <p:spPr>
          <a:xfrm flipH="1" flipV="1">
            <a:off x="7773015" y="3692827"/>
            <a:ext cx="16741" cy="5607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1090F607-38A1-4E6D-BCD9-EF4A8D14BF8F}"/>
              </a:ext>
            </a:extLst>
          </p:cNvPr>
          <p:cNvCxnSpPr>
            <a:cxnSpLocks/>
          </p:cNvCxnSpPr>
          <p:nvPr/>
        </p:nvCxnSpPr>
        <p:spPr>
          <a:xfrm flipH="1" flipV="1">
            <a:off x="7923976" y="3624531"/>
            <a:ext cx="458845" cy="2336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AC67A2D6-EDBC-406D-B76E-DE44947C9E06}"/>
              </a:ext>
            </a:extLst>
          </p:cNvPr>
          <p:cNvCxnSpPr>
            <a:cxnSpLocks/>
          </p:cNvCxnSpPr>
          <p:nvPr/>
        </p:nvCxnSpPr>
        <p:spPr>
          <a:xfrm flipH="1">
            <a:off x="7038935" y="3513039"/>
            <a:ext cx="579135" cy="72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9" name="Oval 118">
            <a:extLst>
              <a:ext uri="{FF2B5EF4-FFF2-40B4-BE49-F238E27FC236}">
                <a16:creationId xmlns:a16="http://schemas.microsoft.com/office/drawing/2014/main" id="{6E9CA992-3744-4AA6-B870-662F534F86D4}"/>
              </a:ext>
            </a:extLst>
          </p:cNvPr>
          <p:cNvSpPr/>
          <p:nvPr/>
        </p:nvSpPr>
        <p:spPr>
          <a:xfrm>
            <a:off x="5525508" y="2426513"/>
            <a:ext cx="336885" cy="323516"/>
          </a:xfrm>
          <a:prstGeom prst="ellipse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000000"/>
                </a:solidFill>
                <a:cs typeface="Calibri"/>
              </a:rPr>
              <a:t>C</a:t>
            </a:r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19505FDB-7EBD-474C-B43C-6C62AB8C9A6A}"/>
              </a:ext>
            </a:extLst>
          </p:cNvPr>
          <p:cNvSpPr/>
          <p:nvPr/>
        </p:nvSpPr>
        <p:spPr>
          <a:xfrm>
            <a:off x="5525508" y="3348937"/>
            <a:ext cx="336885" cy="323516"/>
          </a:xfrm>
          <a:prstGeom prst="ellipse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G</a:t>
            </a:r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C17F919F-D246-4536-AE1A-110AC3CBEB5F}"/>
              </a:ext>
            </a:extLst>
          </p:cNvPr>
          <p:cNvSpPr/>
          <p:nvPr/>
        </p:nvSpPr>
        <p:spPr>
          <a:xfrm>
            <a:off x="5512390" y="4258745"/>
            <a:ext cx="336885" cy="323516"/>
          </a:xfrm>
          <a:prstGeom prst="ellipse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J</a:t>
            </a:r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C36A7F0A-9B0D-46FB-85A0-00F08BDA4F31}"/>
              </a:ext>
            </a:extLst>
          </p:cNvPr>
          <p:cNvSpPr/>
          <p:nvPr/>
        </p:nvSpPr>
        <p:spPr>
          <a:xfrm>
            <a:off x="6701892" y="2429310"/>
            <a:ext cx="336885" cy="323516"/>
          </a:xfrm>
          <a:prstGeom prst="ellipse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B</a:t>
            </a:r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70A76AFA-29BF-42D8-854A-C3FE68D6B52E}"/>
              </a:ext>
            </a:extLst>
          </p:cNvPr>
          <p:cNvSpPr/>
          <p:nvPr/>
        </p:nvSpPr>
        <p:spPr>
          <a:xfrm>
            <a:off x="6701892" y="3351730"/>
            <a:ext cx="336885" cy="323516"/>
          </a:xfrm>
          <a:prstGeom prst="ellipse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F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B6B984B-1213-4045-8407-90CF21FF3D05}"/>
              </a:ext>
            </a:extLst>
          </p:cNvPr>
          <p:cNvSpPr txBox="1"/>
          <p:nvPr/>
        </p:nvSpPr>
        <p:spPr>
          <a:xfrm>
            <a:off x="3860470" y="1737713"/>
            <a:ext cx="1986549" cy="492443"/>
          </a:xfrm>
          <a:prstGeom prst="rect">
            <a:avLst/>
          </a:prstGeom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/>
              <a:t>Host h1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DA3DF56A-6B5F-4FF3-A22D-34790D93C811}"/>
              </a:ext>
            </a:extLst>
          </p:cNvPr>
          <p:cNvSpPr txBox="1"/>
          <p:nvPr/>
        </p:nvSpPr>
        <p:spPr>
          <a:xfrm>
            <a:off x="6701896" y="1749532"/>
            <a:ext cx="1879601" cy="492443"/>
          </a:xfrm>
          <a:prstGeom prst="rect">
            <a:avLst/>
          </a:prstGeom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/>
              <a:t>Host h2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EDEB62DA-E0CF-40E5-ACDC-342DD943E3AA}"/>
              </a:ext>
            </a:extLst>
          </p:cNvPr>
          <p:cNvSpPr/>
          <p:nvPr/>
        </p:nvSpPr>
        <p:spPr>
          <a:xfrm>
            <a:off x="3609145" y="1733701"/>
            <a:ext cx="2515936" cy="31442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D84BCDF1-3EDB-44F1-958A-235362E6EBD3}"/>
              </a:ext>
            </a:extLst>
          </p:cNvPr>
          <p:cNvSpPr/>
          <p:nvPr/>
        </p:nvSpPr>
        <p:spPr>
          <a:xfrm>
            <a:off x="6410463" y="1745519"/>
            <a:ext cx="2515936" cy="31442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24" name="Shape 180">
            <a:extLst>
              <a:ext uri="{FF2B5EF4-FFF2-40B4-BE49-F238E27FC236}">
                <a16:creationId xmlns:a16="http://schemas.microsoft.com/office/drawing/2014/main" id="{DCB0C622-7600-4AE3-9520-D38926C24BAB}"/>
              </a:ext>
            </a:extLst>
          </p:cNvPr>
          <p:cNvSpPr txBox="1">
            <a:spLocks/>
          </p:cNvSpPr>
          <p:nvPr/>
        </p:nvSpPr>
        <p:spPr>
          <a:xfrm>
            <a:off x="9021264" y="1740699"/>
            <a:ext cx="2753859" cy="440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68580" indent="-68580" algn="l" defTabSz="6858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8803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2519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56235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69951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82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9585" indent="-457189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 panose="020F0502020204030204" pitchFamily="34" charset="0"/>
              <a:buChar char="●"/>
            </a:pPr>
            <a:r>
              <a:rPr lang="en-US" sz="2133"/>
              <a:t>Each edge is assigned to a unique host</a:t>
            </a:r>
            <a:endParaRPr lang="en-US" sz="2133">
              <a:cs typeface="Calibri"/>
            </a:endParaRPr>
          </a:p>
          <a:p>
            <a:pPr marL="609585" indent="-457189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 panose="020F0502020204030204" pitchFamily="34" charset="0"/>
              <a:buChar char="●"/>
            </a:pPr>
            <a:r>
              <a:rPr lang="en-US" sz="2133"/>
              <a:t>All edges connect proxy nodes on the same host</a:t>
            </a:r>
            <a:endParaRPr lang="en-US" sz="2133">
              <a:cs typeface="Calibri"/>
            </a:endParaRPr>
          </a:p>
        </p:txBody>
      </p:sp>
      <p:cxnSp>
        <p:nvCxnSpPr>
          <p:cNvPr id="41" name="Straight Connector 40"/>
          <p:cNvCxnSpPr/>
          <p:nvPr/>
        </p:nvCxnSpPr>
        <p:spPr>
          <a:xfrm>
            <a:off x="3363617" y="1808345"/>
            <a:ext cx="0" cy="43588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/>
          <p:cNvCxnSpPr/>
          <p:nvPr/>
        </p:nvCxnSpPr>
        <p:spPr>
          <a:xfrm>
            <a:off x="9146021" y="1806705"/>
            <a:ext cx="0" cy="43588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Slide Number Placeholder 37">
            <a:extLst>
              <a:ext uri="{FF2B5EF4-FFF2-40B4-BE49-F238E27FC236}">
                <a16:creationId xmlns:a16="http://schemas.microsoft.com/office/drawing/2014/main" id="{6FDCF813-43DD-48AC-A5B2-4565C2F27DC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55673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7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12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 tmFilter="0, 0; .2, .5; .8, .5; 1, 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" dur="250" autoRev="1" fill="hold"/>
                                        <p:tgtEl>
                                          <p:spTgt spid="1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10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 animBg="1"/>
      <p:bldP spid="104" grpId="0" animBg="1"/>
      <p:bldP spid="119" grpId="0" animBg="1"/>
      <p:bldP spid="12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5F2A2-56BD-42A4-91CF-97F8D72313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Partitioning</a:t>
            </a:r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FAE8547-3746-4D63-B8DF-D8677B4DAA24}"/>
              </a:ext>
            </a:extLst>
          </p:cNvPr>
          <p:cNvSpPr/>
          <p:nvPr/>
        </p:nvSpPr>
        <p:spPr>
          <a:xfrm>
            <a:off x="415602" y="3038469"/>
            <a:ext cx="336885" cy="32351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A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9EB029C-19DB-4671-90B0-DB6D92A5FE0D}"/>
              </a:ext>
            </a:extLst>
          </p:cNvPr>
          <p:cNvSpPr/>
          <p:nvPr/>
        </p:nvSpPr>
        <p:spPr>
          <a:xfrm>
            <a:off x="1137495" y="2557205"/>
            <a:ext cx="336885" cy="32351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B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B8F74A4-72C0-4034-ACA9-1CEF1EA6422E}"/>
              </a:ext>
            </a:extLst>
          </p:cNvPr>
          <p:cNvSpPr/>
          <p:nvPr/>
        </p:nvSpPr>
        <p:spPr>
          <a:xfrm>
            <a:off x="2061255" y="2557205"/>
            <a:ext cx="336885" cy="32351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C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07B7249-A182-4131-A87E-39CC3989E066}"/>
              </a:ext>
            </a:extLst>
          </p:cNvPr>
          <p:cNvSpPr/>
          <p:nvPr/>
        </p:nvSpPr>
        <p:spPr>
          <a:xfrm>
            <a:off x="2787312" y="3024090"/>
            <a:ext cx="336885" cy="32351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D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770E269-1A30-480F-8C88-F43CA99BFA8F}"/>
              </a:ext>
            </a:extLst>
          </p:cNvPr>
          <p:cNvSpPr/>
          <p:nvPr/>
        </p:nvSpPr>
        <p:spPr>
          <a:xfrm>
            <a:off x="1137495" y="3479625"/>
            <a:ext cx="336885" cy="32351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F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EA35E01-35C1-4E32-9443-A2AEA3D0474A}"/>
              </a:ext>
            </a:extLst>
          </p:cNvPr>
          <p:cNvSpPr/>
          <p:nvPr/>
        </p:nvSpPr>
        <p:spPr>
          <a:xfrm>
            <a:off x="2061255" y="3479625"/>
            <a:ext cx="336885" cy="32351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G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79DC3B9-DC3F-4BA3-A3FB-D4FDDE730425}"/>
              </a:ext>
            </a:extLst>
          </p:cNvPr>
          <p:cNvSpPr/>
          <p:nvPr/>
        </p:nvSpPr>
        <p:spPr>
          <a:xfrm>
            <a:off x="1138504" y="4388113"/>
            <a:ext cx="336885" cy="32351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I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6FB0745-C076-410B-AD07-80C70B686D9A}"/>
              </a:ext>
            </a:extLst>
          </p:cNvPr>
          <p:cNvSpPr/>
          <p:nvPr/>
        </p:nvSpPr>
        <p:spPr>
          <a:xfrm>
            <a:off x="2048139" y="4389437"/>
            <a:ext cx="336885" cy="32351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J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DDC7D97-9681-4A27-B363-4F9A6ABB1BAE}"/>
              </a:ext>
            </a:extLst>
          </p:cNvPr>
          <p:cNvSpPr/>
          <p:nvPr/>
        </p:nvSpPr>
        <p:spPr>
          <a:xfrm>
            <a:off x="415600" y="3907419"/>
            <a:ext cx="336885" cy="32351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8C18E21-9EC6-49A9-8998-8F656DFA09F5}"/>
              </a:ext>
            </a:extLst>
          </p:cNvPr>
          <p:cNvSpPr/>
          <p:nvPr/>
        </p:nvSpPr>
        <p:spPr>
          <a:xfrm>
            <a:off x="2798096" y="3907417"/>
            <a:ext cx="336885" cy="32351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H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3871ED9-B11B-4B71-AFC5-8A7D7C4BAED5}"/>
              </a:ext>
            </a:extLst>
          </p:cNvPr>
          <p:cNvCxnSpPr/>
          <p:nvPr/>
        </p:nvCxnSpPr>
        <p:spPr>
          <a:xfrm>
            <a:off x="701602" y="3320203"/>
            <a:ext cx="449441" cy="2417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04E5A2A-AA17-4DA5-A568-D4A647BE3549}"/>
              </a:ext>
            </a:extLst>
          </p:cNvPr>
          <p:cNvCxnSpPr>
            <a:cxnSpLocks/>
          </p:cNvCxnSpPr>
          <p:nvPr/>
        </p:nvCxnSpPr>
        <p:spPr>
          <a:xfrm flipV="1">
            <a:off x="683629" y="2789145"/>
            <a:ext cx="464897" cy="2804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4C4CCB0-7F9D-46C0-A3F1-7D2BFA208917}"/>
              </a:ext>
            </a:extLst>
          </p:cNvPr>
          <p:cNvCxnSpPr>
            <a:cxnSpLocks/>
          </p:cNvCxnSpPr>
          <p:nvPr/>
        </p:nvCxnSpPr>
        <p:spPr>
          <a:xfrm>
            <a:off x="701602" y="4186439"/>
            <a:ext cx="449441" cy="256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B4031FC-2028-4427-B713-8FEDCAAAA3FF}"/>
              </a:ext>
            </a:extLst>
          </p:cNvPr>
          <p:cNvCxnSpPr>
            <a:cxnSpLocks/>
          </p:cNvCxnSpPr>
          <p:nvPr/>
        </p:nvCxnSpPr>
        <p:spPr>
          <a:xfrm flipH="1">
            <a:off x="719724" y="3740740"/>
            <a:ext cx="452737" cy="2309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1EA0418-9FDA-48F4-B8AA-3D87276B911F}"/>
              </a:ext>
            </a:extLst>
          </p:cNvPr>
          <p:cNvCxnSpPr>
            <a:cxnSpLocks/>
          </p:cNvCxnSpPr>
          <p:nvPr/>
        </p:nvCxnSpPr>
        <p:spPr>
          <a:xfrm flipH="1">
            <a:off x="644239" y="2870914"/>
            <a:ext cx="567756" cy="10468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36FF6F8-DA5C-4D2A-AC24-8EA53F58E675}"/>
              </a:ext>
            </a:extLst>
          </p:cNvPr>
          <p:cNvCxnSpPr>
            <a:cxnSpLocks/>
          </p:cNvCxnSpPr>
          <p:nvPr/>
        </p:nvCxnSpPr>
        <p:spPr>
          <a:xfrm flipV="1">
            <a:off x="1431249" y="2850252"/>
            <a:ext cx="723691" cy="6721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109D45B-A012-44C0-9441-610B4C172FCB}"/>
              </a:ext>
            </a:extLst>
          </p:cNvPr>
          <p:cNvCxnSpPr>
            <a:cxnSpLocks/>
          </p:cNvCxnSpPr>
          <p:nvPr/>
        </p:nvCxnSpPr>
        <p:spPr>
          <a:xfrm>
            <a:off x="1416875" y="2824188"/>
            <a:ext cx="711827" cy="6982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1C30AFA-0901-44AB-ABD5-E798E4E5F007}"/>
              </a:ext>
            </a:extLst>
          </p:cNvPr>
          <p:cNvCxnSpPr>
            <a:cxnSpLocks/>
          </p:cNvCxnSpPr>
          <p:nvPr/>
        </p:nvCxnSpPr>
        <p:spPr>
          <a:xfrm flipV="1">
            <a:off x="1445628" y="3773995"/>
            <a:ext cx="709313" cy="6578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64A3910-0DF1-4E6F-A268-10DDB9671593}"/>
              </a:ext>
            </a:extLst>
          </p:cNvPr>
          <p:cNvCxnSpPr>
            <a:cxnSpLocks/>
          </p:cNvCxnSpPr>
          <p:nvPr/>
        </p:nvCxnSpPr>
        <p:spPr>
          <a:xfrm flipH="1" flipV="1">
            <a:off x="1421457" y="3745237"/>
            <a:ext cx="656535" cy="6865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614F5EC-2FBF-4AC8-958F-262712AA1849}"/>
              </a:ext>
            </a:extLst>
          </p:cNvPr>
          <p:cNvCxnSpPr>
            <a:cxnSpLocks/>
          </p:cNvCxnSpPr>
          <p:nvPr/>
        </p:nvCxnSpPr>
        <p:spPr>
          <a:xfrm flipV="1">
            <a:off x="1474383" y="4546779"/>
            <a:ext cx="600405" cy="62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47FCA54-C772-4147-B65E-A80A6C43370B}"/>
              </a:ext>
            </a:extLst>
          </p:cNvPr>
          <p:cNvCxnSpPr>
            <a:cxnSpLocks/>
          </p:cNvCxnSpPr>
          <p:nvPr/>
        </p:nvCxnSpPr>
        <p:spPr>
          <a:xfrm flipV="1">
            <a:off x="1485164" y="2713667"/>
            <a:ext cx="600405" cy="62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22293C9-F9E9-41A1-B3C3-E4D506B87B04}"/>
              </a:ext>
            </a:extLst>
          </p:cNvPr>
          <p:cNvCxnSpPr>
            <a:cxnSpLocks/>
          </p:cNvCxnSpPr>
          <p:nvPr/>
        </p:nvCxnSpPr>
        <p:spPr>
          <a:xfrm flipH="1">
            <a:off x="1474534" y="2633681"/>
            <a:ext cx="610884" cy="9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7631309-008F-433D-B8FC-684EE0EDF176}"/>
              </a:ext>
            </a:extLst>
          </p:cNvPr>
          <p:cNvCxnSpPr>
            <a:cxnSpLocks/>
          </p:cNvCxnSpPr>
          <p:nvPr/>
        </p:nvCxnSpPr>
        <p:spPr>
          <a:xfrm flipH="1">
            <a:off x="2376473" y="3305827"/>
            <a:ext cx="452737" cy="2309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9ACF929-9DB0-4D03-96D8-3EA8E79A6240}"/>
              </a:ext>
            </a:extLst>
          </p:cNvPr>
          <p:cNvCxnSpPr>
            <a:cxnSpLocks/>
          </p:cNvCxnSpPr>
          <p:nvPr/>
        </p:nvCxnSpPr>
        <p:spPr>
          <a:xfrm flipH="1">
            <a:off x="2362092" y="4186439"/>
            <a:ext cx="485085" cy="256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71C12C8-826C-4E48-A18A-877ABBAAF4BC}"/>
              </a:ext>
            </a:extLst>
          </p:cNvPr>
          <p:cNvCxnSpPr>
            <a:cxnSpLocks/>
          </p:cNvCxnSpPr>
          <p:nvPr/>
        </p:nvCxnSpPr>
        <p:spPr>
          <a:xfrm>
            <a:off x="2361945" y="2813403"/>
            <a:ext cx="467411" cy="2561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5239A51-3A26-42A2-841B-2D74767E74AB}"/>
              </a:ext>
            </a:extLst>
          </p:cNvPr>
          <p:cNvCxnSpPr>
            <a:cxnSpLocks/>
          </p:cNvCxnSpPr>
          <p:nvPr/>
        </p:nvCxnSpPr>
        <p:spPr>
          <a:xfrm>
            <a:off x="2951416" y="3348960"/>
            <a:ext cx="7339" cy="5580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5575C9A-EEB5-46B0-8B67-7778E3659956}"/>
              </a:ext>
            </a:extLst>
          </p:cNvPr>
          <p:cNvCxnSpPr>
            <a:cxnSpLocks/>
          </p:cNvCxnSpPr>
          <p:nvPr/>
        </p:nvCxnSpPr>
        <p:spPr>
          <a:xfrm>
            <a:off x="2214581" y="2881694"/>
            <a:ext cx="7339" cy="5831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F8312CB-BA23-4A63-BD70-EA6C88A7F7E6}"/>
              </a:ext>
            </a:extLst>
          </p:cNvPr>
          <p:cNvCxnSpPr>
            <a:cxnSpLocks/>
          </p:cNvCxnSpPr>
          <p:nvPr/>
        </p:nvCxnSpPr>
        <p:spPr>
          <a:xfrm flipH="1" flipV="1">
            <a:off x="2208619" y="3820721"/>
            <a:ext cx="16741" cy="5607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65971260-E32F-48A0-B4A5-0D8E0F93EA7A}"/>
              </a:ext>
            </a:extLst>
          </p:cNvPr>
          <p:cNvCxnSpPr>
            <a:cxnSpLocks/>
          </p:cNvCxnSpPr>
          <p:nvPr/>
        </p:nvCxnSpPr>
        <p:spPr>
          <a:xfrm flipH="1" flipV="1">
            <a:off x="2359580" y="3752427"/>
            <a:ext cx="458845" cy="2336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3069545F-B565-4755-B3C1-5A81F558B474}"/>
              </a:ext>
            </a:extLst>
          </p:cNvPr>
          <p:cNvCxnSpPr>
            <a:cxnSpLocks/>
          </p:cNvCxnSpPr>
          <p:nvPr/>
        </p:nvCxnSpPr>
        <p:spPr>
          <a:xfrm flipH="1" flipV="1">
            <a:off x="1487234" y="3648195"/>
            <a:ext cx="553735" cy="54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DD68C366-A687-4553-89FF-61CA12DF9C97}"/>
              </a:ext>
            </a:extLst>
          </p:cNvPr>
          <p:cNvSpPr txBox="1"/>
          <p:nvPr/>
        </p:nvSpPr>
        <p:spPr>
          <a:xfrm>
            <a:off x="415599" y="5681548"/>
            <a:ext cx="2719383" cy="492443"/>
          </a:xfrm>
          <a:prstGeom prst="rect">
            <a:avLst/>
          </a:prstGeom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/>
              <a:t>Original graph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A7D7E9-8EC8-416F-B7F5-809258DD017D}"/>
              </a:ext>
            </a:extLst>
          </p:cNvPr>
          <p:cNvSpPr txBox="1"/>
          <p:nvPr/>
        </p:nvSpPr>
        <p:spPr>
          <a:xfrm>
            <a:off x="3363618" y="5674712"/>
            <a:ext cx="5887455" cy="492443"/>
          </a:xfrm>
          <a:prstGeom prst="rect">
            <a:avLst/>
          </a:prstGeom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/>
              <a:t>Partitions of the graph</a:t>
            </a: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30A002A4-BA10-40BB-9878-88BDA98B59D3}"/>
              </a:ext>
            </a:extLst>
          </p:cNvPr>
          <p:cNvSpPr/>
          <p:nvPr/>
        </p:nvSpPr>
        <p:spPr>
          <a:xfrm>
            <a:off x="3867154" y="2920478"/>
            <a:ext cx="336885" cy="323516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A</a:t>
            </a: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3E9E4AFC-F8D6-426E-A51F-57A34512B4F2}"/>
              </a:ext>
            </a:extLst>
          </p:cNvPr>
          <p:cNvSpPr/>
          <p:nvPr/>
        </p:nvSpPr>
        <p:spPr>
          <a:xfrm>
            <a:off x="4589047" y="2439214"/>
            <a:ext cx="336885" cy="323516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B</a:t>
            </a: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55AEE005-B4D2-4C6C-92EC-26B2AABA3E7E}"/>
              </a:ext>
            </a:extLst>
          </p:cNvPr>
          <p:cNvSpPr/>
          <p:nvPr/>
        </p:nvSpPr>
        <p:spPr>
          <a:xfrm>
            <a:off x="4589047" y="3361635"/>
            <a:ext cx="336885" cy="323516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F</a:t>
            </a: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4540E3B6-B2CD-4153-B801-03D1993BDCB6}"/>
              </a:ext>
            </a:extLst>
          </p:cNvPr>
          <p:cNvSpPr/>
          <p:nvPr/>
        </p:nvSpPr>
        <p:spPr>
          <a:xfrm>
            <a:off x="4590059" y="4270121"/>
            <a:ext cx="336885" cy="323516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I</a:t>
            </a: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B27AA0B4-9053-46AA-AE76-2DC44758FB0C}"/>
              </a:ext>
            </a:extLst>
          </p:cNvPr>
          <p:cNvSpPr/>
          <p:nvPr/>
        </p:nvSpPr>
        <p:spPr>
          <a:xfrm>
            <a:off x="3867154" y="3789429"/>
            <a:ext cx="336885" cy="323516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E</a:t>
            </a:r>
          </a:p>
        </p:txBody>
      </p: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9A20D488-CD65-4CE0-B6EE-AA9E9BA22887}"/>
              </a:ext>
            </a:extLst>
          </p:cNvPr>
          <p:cNvCxnSpPr>
            <a:cxnSpLocks/>
          </p:cNvCxnSpPr>
          <p:nvPr/>
        </p:nvCxnSpPr>
        <p:spPr>
          <a:xfrm>
            <a:off x="4153154" y="3202214"/>
            <a:ext cx="449441" cy="2417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D41276E8-6427-4906-BBBA-7C756F8F546A}"/>
              </a:ext>
            </a:extLst>
          </p:cNvPr>
          <p:cNvCxnSpPr>
            <a:cxnSpLocks/>
          </p:cNvCxnSpPr>
          <p:nvPr/>
        </p:nvCxnSpPr>
        <p:spPr>
          <a:xfrm flipV="1">
            <a:off x="4135184" y="2671156"/>
            <a:ext cx="464897" cy="2804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D9972AFC-65AA-4106-9AA9-A60C727C513E}"/>
              </a:ext>
            </a:extLst>
          </p:cNvPr>
          <p:cNvCxnSpPr>
            <a:cxnSpLocks/>
          </p:cNvCxnSpPr>
          <p:nvPr/>
        </p:nvCxnSpPr>
        <p:spPr>
          <a:xfrm>
            <a:off x="4153154" y="4068451"/>
            <a:ext cx="449441" cy="256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8473A8C2-02DC-44EE-B0DE-567AA9568477}"/>
              </a:ext>
            </a:extLst>
          </p:cNvPr>
          <p:cNvCxnSpPr>
            <a:cxnSpLocks/>
          </p:cNvCxnSpPr>
          <p:nvPr/>
        </p:nvCxnSpPr>
        <p:spPr>
          <a:xfrm flipH="1">
            <a:off x="4171277" y="3622752"/>
            <a:ext cx="452737" cy="2309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ED9C5406-FCCA-46F2-A496-C95CEFBBFDCB}"/>
              </a:ext>
            </a:extLst>
          </p:cNvPr>
          <p:cNvCxnSpPr>
            <a:cxnSpLocks/>
          </p:cNvCxnSpPr>
          <p:nvPr/>
        </p:nvCxnSpPr>
        <p:spPr>
          <a:xfrm flipH="1">
            <a:off x="4095794" y="2752924"/>
            <a:ext cx="567756" cy="10468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22CE6F5D-A24D-42B5-988F-4BAA3CA3F7E4}"/>
              </a:ext>
            </a:extLst>
          </p:cNvPr>
          <p:cNvCxnSpPr>
            <a:cxnSpLocks/>
          </p:cNvCxnSpPr>
          <p:nvPr/>
        </p:nvCxnSpPr>
        <p:spPr>
          <a:xfrm flipV="1">
            <a:off x="4882807" y="2732261"/>
            <a:ext cx="723691" cy="6721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FF6E268E-8BFA-44CC-9F78-3334598B21FB}"/>
              </a:ext>
            </a:extLst>
          </p:cNvPr>
          <p:cNvCxnSpPr>
            <a:cxnSpLocks/>
          </p:cNvCxnSpPr>
          <p:nvPr/>
        </p:nvCxnSpPr>
        <p:spPr>
          <a:xfrm>
            <a:off x="4868427" y="2706198"/>
            <a:ext cx="711827" cy="6982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8C89B590-43D9-4B1A-ACEA-047144FD8496}"/>
              </a:ext>
            </a:extLst>
          </p:cNvPr>
          <p:cNvCxnSpPr>
            <a:cxnSpLocks/>
          </p:cNvCxnSpPr>
          <p:nvPr/>
        </p:nvCxnSpPr>
        <p:spPr>
          <a:xfrm flipV="1">
            <a:off x="4897182" y="3656005"/>
            <a:ext cx="709313" cy="6578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38B59E4D-142C-4094-8532-E35DA840FB77}"/>
              </a:ext>
            </a:extLst>
          </p:cNvPr>
          <p:cNvCxnSpPr>
            <a:cxnSpLocks/>
          </p:cNvCxnSpPr>
          <p:nvPr/>
        </p:nvCxnSpPr>
        <p:spPr>
          <a:xfrm flipV="1">
            <a:off x="4925936" y="4428790"/>
            <a:ext cx="600405" cy="62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A245E36D-C7C2-44E1-81F6-9B1E2D9F7975}"/>
              </a:ext>
            </a:extLst>
          </p:cNvPr>
          <p:cNvCxnSpPr>
            <a:cxnSpLocks/>
          </p:cNvCxnSpPr>
          <p:nvPr/>
        </p:nvCxnSpPr>
        <p:spPr>
          <a:xfrm flipV="1">
            <a:off x="4936720" y="2595678"/>
            <a:ext cx="600405" cy="62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4" name="Oval 103">
            <a:extLst>
              <a:ext uri="{FF2B5EF4-FFF2-40B4-BE49-F238E27FC236}">
                <a16:creationId xmlns:a16="http://schemas.microsoft.com/office/drawing/2014/main" id="{49D6CAB5-1A2A-42E5-9DC8-39B3A8D86DBF}"/>
              </a:ext>
            </a:extLst>
          </p:cNvPr>
          <p:cNvSpPr/>
          <p:nvPr/>
        </p:nvSpPr>
        <p:spPr>
          <a:xfrm>
            <a:off x="7625656" y="2429310"/>
            <a:ext cx="336885" cy="323516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C</a:t>
            </a: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14B24B4B-28E9-4E9F-8DE3-3CC086FCB437}"/>
              </a:ext>
            </a:extLst>
          </p:cNvPr>
          <p:cNvSpPr/>
          <p:nvPr/>
        </p:nvSpPr>
        <p:spPr>
          <a:xfrm>
            <a:off x="8351708" y="2896194"/>
            <a:ext cx="336885" cy="323516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D</a:t>
            </a:r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1DCA6061-B6A3-4834-ADDA-7028F4C85D79}"/>
              </a:ext>
            </a:extLst>
          </p:cNvPr>
          <p:cNvSpPr/>
          <p:nvPr/>
        </p:nvSpPr>
        <p:spPr>
          <a:xfrm>
            <a:off x="7625656" y="3351730"/>
            <a:ext cx="336885" cy="323516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G</a:t>
            </a:r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B5433D52-1E08-44F7-BCEA-DC395C10F09E}"/>
              </a:ext>
            </a:extLst>
          </p:cNvPr>
          <p:cNvSpPr/>
          <p:nvPr/>
        </p:nvSpPr>
        <p:spPr>
          <a:xfrm>
            <a:off x="7612538" y="4261542"/>
            <a:ext cx="336885" cy="323516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J</a:t>
            </a:r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896BCCA4-ADAA-4395-B067-D5BBE4008121}"/>
              </a:ext>
            </a:extLst>
          </p:cNvPr>
          <p:cNvSpPr/>
          <p:nvPr/>
        </p:nvSpPr>
        <p:spPr>
          <a:xfrm>
            <a:off x="8362492" y="3779522"/>
            <a:ext cx="336885" cy="323516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H</a:t>
            </a:r>
          </a:p>
        </p:txBody>
      </p: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CB8A9BF0-7C10-414C-B58F-F98F6EC8A437}"/>
              </a:ext>
            </a:extLst>
          </p:cNvPr>
          <p:cNvCxnSpPr>
            <a:cxnSpLocks/>
          </p:cNvCxnSpPr>
          <p:nvPr/>
        </p:nvCxnSpPr>
        <p:spPr>
          <a:xfrm flipH="1" flipV="1">
            <a:off x="6985857" y="3617344"/>
            <a:ext cx="656535" cy="6865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B3C3878E-3A92-4686-A9EE-71C442C2F740}"/>
              </a:ext>
            </a:extLst>
          </p:cNvPr>
          <p:cNvCxnSpPr>
            <a:cxnSpLocks/>
          </p:cNvCxnSpPr>
          <p:nvPr/>
        </p:nvCxnSpPr>
        <p:spPr>
          <a:xfrm flipH="1">
            <a:off x="7038935" y="2505786"/>
            <a:ext cx="610884" cy="9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454FF3FC-0C5B-47A9-94E5-F67AB9FC7494}"/>
              </a:ext>
            </a:extLst>
          </p:cNvPr>
          <p:cNvCxnSpPr>
            <a:cxnSpLocks/>
          </p:cNvCxnSpPr>
          <p:nvPr/>
        </p:nvCxnSpPr>
        <p:spPr>
          <a:xfrm flipH="1">
            <a:off x="7940869" y="3177933"/>
            <a:ext cx="452737" cy="2309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1842B9AD-FEB2-4290-B39C-FB1450253A02}"/>
              </a:ext>
            </a:extLst>
          </p:cNvPr>
          <p:cNvCxnSpPr>
            <a:cxnSpLocks/>
          </p:cNvCxnSpPr>
          <p:nvPr/>
        </p:nvCxnSpPr>
        <p:spPr>
          <a:xfrm flipH="1">
            <a:off x="7926488" y="4058544"/>
            <a:ext cx="485085" cy="256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7C8C9282-D0DF-481B-ACBE-868B2D280CD1}"/>
              </a:ext>
            </a:extLst>
          </p:cNvPr>
          <p:cNvCxnSpPr>
            <a:cxnSpLocks/>
          </p:cNvCxnSpPr>
          <p:nvPr/>
        </p:nvCxnSpPr>
        <p:spPr>
          <a:xfrm>
            <a:off x="7926341" y="2685509"/>
            <a:ext cx="467411" cy="2561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FDA4C5C4-92A8-4203-A6D0-D22B5C82C4FA}"/>
              </a:ext>
            </a:extLst>
          </p:cNvPr>
          <p:cNvCxnSpPr>
            <a:cxnSpLocks/>
          </p:cNvCxnSpPr>
          <p:nvPr/>
        </p:nvCxnSpPr>
        <p:spPr>
          <a:xfrm>
            <a:off x="8515819" y="3221065"/>
            <a:ext cx="7339" cy="5580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0C6946A2-D01A-4D3D-89D1-E8C4E46B9362}"/>
              </a:ext>
            </a:extLst>
          </p:cNvPr>
          <p:cNvCxnSpPr>
            <a:cxnSpLocks/>
          </p:cNvCxnSpPr>
          <p:nvPr/>
        </p:nvCxnSpPr>
        <p:spPr>
          <a:xfrm>
            <a:off x="7778976" y="2753798"/>
            <a:ext cx="7339" cy="5831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545B466B-DDB0-4D74-81DF-BC3A669ED1C1}"/>
              </a:ext>
            </a:extLst>
          </p:cNvPr>
          <p:cNvCxnSpPr>
            <a:cxnSpLocks/>
          </p:cNvCxnSpPr>
          <p:nvPr/>
        </p:nvCxnSpPr>
        <p:spPr>
          <a:xfrm flipH="1" flipV="1">
            <a:off x="7773015" y="3692827"/>
            <a:ext cx="16741" cy="5607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1090F607-38A1-4E6D-BCD9-EF4A8D14BF8F}"/>
              </a:ext>
            </a:extLst>
          </p:cNvPr>
          <p:cNvCxnSpPr>
            <a:cxnSpLocks/>
          </p:cNvCxnSpPr>
          <p:nvPr/>
        </p:nvCxnSpPr>
        <p:spPr>
          <a:xfrm flipH="1" flipV="1">
            <a:off x="7923976" y="3624531"/>
            <a:ext cx="458845" cy="2336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AC67A2D6-EDBC-406D-B76E-DE44947C9E06}"/>
              </a:ext>
            </a:extLst>
          </p:cNvPr>
          <p:cNvCxnSpPr>
            <a:cxnSpLocks/>
          </p:cNvCxnSpPr>
          <p:nvPr/>
        </p:nvCxnSpPr>
        <p:spPr>
          <a:xfrm flipH="1">
            <a:off x="7038935" y="3513039"/>
            <a:ext cx="579135" cy="72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9" name="Oval 118">
            <a:extLst>
              <a:ext uri="{FF2B5EF4-FFF2-40B4-BE49-F238E27FC236}">
                <a16:creationId xmlns:a16="http://schemas.microsoft.com/office/drawing/2014/main" id="{6E9CA992-3744-4AA6-B870-662F534F86D4}"/>
              </a:ext>
            </a:extLst>
          </p:cNvPr>
          <p:cNvSpPr/>
          <p:nvPr/>
        </p:nvSpPr>
        <p:spPr>
          <a:xfrm>
            <a:off x="5525508" y="2426513"/>
            <a:ext cx="336885" cy="323516"/>
          </a:xfrm>
          <a:prstGeom prst="ellipse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C</a:t>
            </a:r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19505FDB-7EBD-474C-B43C-6C62AB8C9A6A}"/>
              </a:ext>
            </a:extLst>
          </p:cNvPr>
          <p:cNvSpPr/>
          <p:nvPr/>
        </p:nvSpPr>
        <p:spPr>
          <a:xfrm>
            <a:off x="5525508" y="3348937"/>
            <a:ext cx="336885" cy="323516"/>
          </a:xfrm>
          <a:prstGeom prst="ellipse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G</a:t>
            </a:r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C17F919F-D246-4536-AE1A-110AC3CBEB5F}"/>
              </a:ext>
            </a:extLst>
          </p:cNvPr>
          <p:cNvSpPr/>
          <p:nvPr/>
        </p:nvSpPr>
        <p:spPr>
          <a:xfrm>
            <a:off x="5512390" y="4258745"/>
            <a:ext cx="336885" cy="323516"/>
          </a:xfrm>
          <a:prstGeom prst="ellipse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J</a:t>
            </a:r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C36A7F0A-9B0D-46FB-85A0-00F08BDA4F31}"/>
              </a:ext>
            </a:extLst>
          </p:cNvPr>
          <p:cNvSpPr/>
          <p:nvPr/>
        </p:nvSpPr>
        <p:spPr>
          <a:xfrm>
            <a:off x="6701892" y="2429310"/>
            <a:ext cx="336885" cy="323516"/>
          </a:xfrm>
          <a:prstGeom prst="ellipse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B</a:t>
            </a:r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70A76AFA-29BF-42D8-854A-C3FE68D6B52E}"/>
              </a:ext>
            </a:extLst>
          </p:cNvPr>
          <p:cNvSpPr/>
          <p:nvPr/>
        </p:nvSpPr>
        <p:spPr>
          <a:xfrm>
            <a:off x="6701892" y="3351730"/>
            <a:ext cx="336885" cy="323516"/>
          </a:xfrm>
          <a:prstGeom prst="ellipse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F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B6B984B-1213-4045-8407-90CF21FF3D05}"/>
              </a:ext>
            </a:extLst>
          </p:cNvPr>
          <p:cNvSpPr txBox="1"/>
          <p:nvPr/>
        </p:nvSpPr>
        <p:spPr>
          <a:xfrm>
            <a:off x="3860470" y="1737713"/>
            <a:ext cx="1986549" cy="492443"/>
          </a:xfrm>
          <a:prstGeom prst="rect">
            <a:avLst/>
          </a:prstGeom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/>
              <a:t>Host h1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DA3DF56A-6B5F-4FF3-A22D-34790D93C811}"/>
              </a:ext>
            </a:extLst>
          </p:cNvPr>
          <p:cNvSpPr txBox="1"/>
          <p:nvPr/>
        </p:nvSpPr>
        <p:spPr>
          <a:xfrm>
            <a:off x="6701896" y="1749532"/>
            <a:ext cx="1879601" cy="492443"/>
          </a:xfrm>
          <a:prstGeom prst="rect">
            <a:avLst/>
          </a:prstGeom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/>
              <a:t>Host h2</a:t>
            </a:r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A19F9F2E-543A-4D67-9E53-1FEF8FB2BED6}"/>
              </a:ext>
            </a:extLst>
          </p:cNvPr>
          <p:cNvSpPr/>
          <p:nvPr/>
        </p:nvSpPr>
        <p:spPr>
          <a:xfrm>
            <a:off x="6281440" y="4968861"/>
            <a:ext cx="336885" cy="32351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000000"/>
              </a:solidFill>
              <a:cs typeface="Calibri"/>
            </a:endParaRPr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58917388-E0A3-40B8-A03D-37AEB6C8101C}"/>
              </a:ext>
            </a:extLst>
          </p:cNvPr>
          <p:cNvSpPr/>
          <p:nvPr/>
        </p:nvSpPr>
        <p:spPr>
          <a:xfrm>
            <a:off x="6281439" y="5381610"/>
            <a:ext cx="336885" cy="323516"/>
          </a:xfrm>
          <a:prstGeom prst="ellipse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000000"/>
              </a:solidFill>
              <a:cs typeface="Calibri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261FE12-B8D2-4CCA-B6BA-D9692A64F771}"/>
              </a:ext>
            </a:extLst>
          </p:cNvPr>
          <p:cNvSpPr txBox="1"/>
          <p:nvPr/>
        </p:nvSpPr>
        <p:spPr>
          <a:xfrm>
            <a:off x="6550477" y="4901590"/>
            <a:ext cx="18796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/>
              <a:t>: Master proxy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1E3370A9-1669-466B-909D-234A48D454D4}"/>
              </a:ext>
            </a:extLst>
          </p:cNvPr>
          <p:cNvSpPr txBox="1"/>
          <p:nvPr/>
        </p:nvSpPr>
        <p:spPr>
          <a:xfrm>
            <a:off x="6550479" y="5339740"/>
            <a:ext cx="18796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/>
              <a:t>: Mirror proxy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EDEB62DA-E0CF-40E5-ACDC-342DD943E3AA}"/>
              </a:ext>
            </a:extLst>
          </p:cNvPr>
          <p:cNvSpPr/>
          <p:nvPr/>
        </p:nvSpPr>
        <p:spPr>
          <a:xfrm>
            <a:off x="3609145" y="1733701"/>
            <a:ext cx="2515936" cy="31442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D84BCDF1-3EDB-44F1-958A-235362E6EBD3}"/>
              </a:ext>
            </a:extLst>
          </p:cNvPr>
          <p:cNvSpPr/>
          <p:nvPr/>
        </p:nvSpPr>
        <p:spPr>
          <a:xfrm>
            <a:off x="6410463" y="1745519"/>
            <a:ext cx="2515936" cy="31442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24" name="Shape 180">
            <a:extLst>
              <a:ext uri="{FF2B5EF4-FFF2-40B4-BE49-F238E27FC236}">
                <a16:creationId xmlns:a16="http://schemas.microsoft.com/office/drawing/2014/main" id="{DCB0C622-7600-4AE3-9520-D38926C24BAB}"/>
              </a:ext>
            </a:extLst>
          </p:cNvPr>
          <p:cNvSpPr txBox="1">
            <a:spLocks/>
          </p:cNvSpPr>
          <p:nvPr/>
        </p:nvSpPr>
        <p:spPr>
          <a:xfrm>
            <a:off x="9021264" y="1740699"/>
            <a:ext cx="2753859" cy="440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68580" indent="-68580" algn="l" defTabSz="6858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8803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2519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56235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69951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82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9585" indent="-457189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 panose="020F0502020204030204" pitchFamily="34" charset="0"/>
              <a:buChar char="●"/>
            </a:pPr>
            <a:r>
              <a:rPr lang="en-US" sz="2133"/>
              <a:t>Each edge is assigned to a unique host</a:t>
            </a:r>
            <a:endParaRPr lang="en-US" sz="2133">
              <a:cs typeface="Calibri"/>
            </a:endParaRPr>
          </a:p>
          <a:p>
            <a:pPr marL="609585" indent="-457189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 panose="020F0502020204030204" pitchFamily="34" charset="0"/>
              <a:buChar char="●"/>
            </a:pPr>
            <a:r>
              <a:rPr lang="en-US" sz="2133"/>
              <a:t>All edges connect proxy nodes on the same host</a:t>
            </a:r>
            <a:endParaRPr lang="en-US" sz="2133">
              <a:cs typeface="Calibri"/>
            </a:endParaRPr>
          </a:p>
          <a:p>
            <a:pPr marL="609585" indent="-457189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 panose="020F0502020204030204" pitchFamily="34" charset="0"/>
              <a:buChar char="●"/>
            </a:pPr>
            <a:r>
              <a:rPr lang="en-US" sz="2133"/>
              <a:t>A node can have multiple proxies: one is </a:t>
            </a:r>
            <a:r>
              <a:rPr lang="en-US" sz="2133" b="1"/>
              <a:t>master</a:t>
            </a:r>
            <a:r>
              <a:rPr lang="en-US" sz="2133"/>
              <a:t> proxy; rest are </a:t>
            </a:r>
            <a:r>
              <a:rPr lang="en-US" sz="2133" b="1"/>
              <a:t>mirror</a:t>
            </a:r>
            <a:r>
              <a:rPr lang="en-US" sz="2133"/>
              <a:t> proxies</a:t>
            </a:r>
            <a:endParaRPr lang="en-US" sz="2133">
              <a:cs typeface="Calibri"/>
            </a:endParaRPr>
          </a:p>
        </p:txBody>
      </p:sp>
      <p:cxnSp>
        <p:nvCxnSpPr>
          <p:cNvPr id="41" name="Straight Connector 40"/>
          <p:cNvCxnSpPr/>
          <p:nvPr/>
        </p:nvCxnSpPr>
        <p:spPr>
          <a:xfrm>
            <a:off x="3363617" y="1808345"/>
            <a:ext cx="0" cy="43588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/>
          <p:cNvCxnSpPr/>
          <p:nvPr/>
        </p:nvCxnSpPr>
        <p:spPr>
          <a:xfrm>
            <a:off x="9146021" y="1806705"/>
            <a:ext cx="0" cy="43588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Slide Number Placeholder 37">
            <a:extLst>
              <a:ext uri="{FF2B5EF4-FFF2-40B4-BE49-F238E27FC236}">
                <a16:creationId xmlns:a16="http://schemas.microsoft.com/office/drawing/2014/main" id="{79F754BF-666A-4DB8-AA12-CB795714D8D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68339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7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10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 animBg="1"/>
      <p:bldP spid="10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847E4F-2DB5-4C96-A4E7-9380CEDBFC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How does Gluon synchronize the proxies?</a:t>
            </a:r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AE449C9E-C51C-46DB-A849-BC47AC986011}"/>
              </a:ext>
            </a:extLst>
          </p:cNvPr>
          <p:cNvSpPr/>
          <p:nvPr/>
        </p:nvSpPr>
        <p:spPr>
          <a:xfrm>
            <a:off x="7705002" y="5045670"/>
            <a:ext cx="336885" cy="32351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000000"/>
              </a:solidFill>
              <a:cs typeface="Calibri"/>
            </a:endParaRPr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82ECF279-5DBD-4A26-BD5E-B473A678A415}"/>
              </a:ext>
            </a:extLst>
          </p:cNvPr>
          <p:cNvSpPr/>
          <p:nvPr/>
        </p:nvSpPr>
        <p:spPr>
          <a:xfrm>
            <a:off x="7705002" y="5458421"/>
            <a:ext cx="336885" cy="323516"/>
          </a:xfrm>
          <a:prstGeom prst="ellipse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000000"/>
              </a:solidFill>
              <a:cs typeface="Calibri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C1865188-248D-40D7-B003-150861AD2CC8}"/>
              </a:ext>
            </a:extLst>
          </p:cNvPr>
          <p:cNvSpPr txBox="1"/>
          <p:nvPr/>
        </p:nvSpPr>
        <p:spPr>
          <a:xfrm>
            <a:off x="7974041" y="4978400"/>
            <a:ext cx="18796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/>
              <a:t>: Master proxy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C6070969-2728-40E1-8B1F-1D386DFDB646}"/>
              </a:ext>
            </a:extLst>
          </p:cNvPr>
          <p:cNvSpPr txBox="1"/>
          <p:nvPr/>
        </p:nvSpPr>
        <p:spPr>
          <a:xfrm>
            <a:off x="7974041" y="5416551"/>
            <a:ext cx="18796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/>
              <a:t>: Mirror proxy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40CF7098-F2DA-40E7-A786-F9ED80819DF6}"/>
              </a:ext>
            </a:extLst>
          </p:cNvPr>
          <p:cNvSpPr txBox="1"/>
          <p:nvPr/>
        </p:nvSpPr>
        <p:spPr>
          <a:xfrm>
            <a:off x="7980968" y="5809653"/>
            <a:ext cx="3143169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/>
              <a:t>: distance (label) from source A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EDEB62DA-E0CF-40E5-ACDC-342DD943E3AA}"/>
              </a:ext>
            </a:extLst>
          </p:cNvPr>
          <p:cNvSpPr/>
          <p:nvPr/>
        </p:nvSpPr>
        <p:spPr>
          <a:xfrm>
            <a:off x="5887452" y="1823453"/>
            <a:ext cx="2515936" cy="31442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D84BCDF1-3EDB-44F1-958A-235362E6EBD3}"/>
              </a:ext>
            </a:extLst>
          </p:cNvPr>
          <p:cNvSpPr/>
          <p:nvPr/>
        </p:nvSpPr>
        <p:spPr>
          <a:xfrm>
            <a:off x="9261123" y="1823453"/>
            <a:ext cx="2515936" cy="31442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30A002A4-BA10-40BB-9878-88BDA98B59D3}"/>
              </a:ext>
            </a:extLst>
          </p:cNvPr>
          <p:cNvSpPr/>
          <p:nvPr/>
        </p:nvSpPr>
        <p:spPr>
          <a:xfrm>
            <a:off x="6145460" y="3010230"/>
            <a:ext cx="336885" cy="323516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A</a:t>
            </a: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3E9E4AFC-F8D6-426E-A51F-57A34512B4F2}"/>
              </a:ext>
            </a:extLst>
          </p:cNvPr>
          <p:cNvSpPr/>
          <p:nvPr/>
        </p:nvSpPr>
        <p:spPr>
          <a:xfrm>
            <a:off x="6867354" y="2528966"/>
            <a:ext cx="336885" cy="323516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B</a:t>
            </a:r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55AEE005-B4D2-4C6C-92EC-26B2AABA3E7E}"/>
              </a:ext>
            </a:extLst>
          </p:cNvPr>
          <p:cNvSpPr/>
          <p:nvPr/>
        </p:nvSpPr>
        <p:spPr>
          <a:xfrm>
            <a:off x="6867354" y="3451387"/>
            <a:ext cx="336885" cy="323516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F</a:t>
            </a:r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4540E3B6-B2CD-4153-B801-03D1993BDCB6}"/>
              </a:ext>
            </a:extLst>
          </p:cNvPr>
          <p:cNvSpPr/>
          <p:nvPr/>
        </p:nvSpPr>
        <p:spPr>
          <a:xfrm>
            <a:off x="6868366" y="4359873"/>
            <a:ext cx="336885" cy="323516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I</a:t>
            </a:r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B27AA0B4-9053-46AA-AE76-2DC44758FB0C}"/>
              </a:ext>
            </a:extLst>
          </p:cNvPr>
          <p:cNvSpPr/>
          <p:nvPr/>
        </p:nvSpPr>
        <p:spPr>
          <a:xfrm>
            <a:off x="6145460" y="3879181"/>
            <a:ext cx="336885" cy="323516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E</a:t>
            </a:r>
          </a:p>
        </p:txBody>
      </p: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9A20D488-CD65-4CE0-B6EE-AA9E9BA22887}"/>
              </a:ext>
            </a:extLst>
          </p:cNvPr>
          <p:cNvCxnSpPr>
            <a:cxnSpLocks/>
          </p:cNvCxnSpPr>
          <p:nvPr/>
        </p:nvCxnSpPr>
        <p:spPr>
          <a:xfrm>
            <a:off x="6431461" y="3291966"/>
            <a:ext cx="449441" cy="2417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D41276E8-6427-4906-BBBA-7C756F8F546A}"/>
              </a:ext>
            </a:extLst>
          </p:cNvPr>
          <p:cNvCxnSpPr>
            <a:cxnSpLocks/>
          </p:cNvCxnSpPr>
          <p:nvPr/>
        </p:nvCxnSpPr>
        <p:spPr>
          <a:xfrm flipV="1">
            <a:off x="6413490" y="2760908"/>
            <a:ext cx="464897" cy="2804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D9972AFC-65AA-4106-9AA9-A60C727C513E}"/>
              </a:ext>
            </a:extLst>
          </p:cNvPr>
          <p:cNvCxnSpPr>
            <a:cxnSpLocks/>
          </p:cNvCxnSpPr>
          <p:nvPr/>
        </p:nvCxnSpPr>
        <p:spPr>
          <a:xfrm>
            <a:off x="6431461" y="4158203"/>
            <a:ext cx="449441" cy="256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8473A8C2-02DC-44EE-B0DE-567AA9568477}"/>
              </a:ext>
            </a:extLst>
          </p:cNvPr>
          <p:cNvCxnSpPr>
            <a:cxnSpLocks/>
          </p:cNvCxnSpPr>
          <p:nvPr/>
        </p:nvCxnSpPr>
        <p:spPr>
          <a:xfrm flipH="1">
            <a:off x="6449584" y="3712504"/>
            <a:ext cx="452737" cy="2309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ED9C5406-FCCA-46F2-A496-C95CEFBBFDCB}"/>
              </a:ext>
            </a:extLst>
          </p:cNvPr>
          <p:cNvCxnSpPr>
            <a:cxnSpLocks/>
          </p:cNvCxnSpPr>
          <p:nvPr/>
        </p:nvCxnSpPr>
        <p:spPr>
          <a:xfrm flipH="1">
            <a:off x="6374101" y="2842676"/>
            <a:ext cx="567756" cy="10468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22CE6F5D-A24D-42B5-988F-4BAA3CA3F7E4}"/>
              </a:ext>
            </a:extLst>
          </p:cNvPr>
          <p:cNvCxnSpPr>
            <a:cxnSpLocks/>
          </p:cNvCxnSpPr>
          <p:nvPr/>
        </p:nvCxnSpPr>
        <p:spPr>
          <a:xfrm flipV="1">
            <a:off x="7161113" y="2822013"/>
            <a:ext cx="723691" cy="6721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FF6E268E-8BFA-44CC-9F78-3334598B21FB}"/>
              </a:ext>
            </a:extLst>
          </p:cNvPr>
          <p:cNvCxnSpPr>
            <a:cxnSpLocks/>
          </p:cNvCxnSpPr>
          <p:nvPr/>
        </p:nvCxnSpPr>
        <p:spPr>
          <a:xfrm>
            <a:off x="7146733" y="2795950"/>
            <a:ext cx="711827" cy="6982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8C89B590-43D9-4B1A-ACEA-047144FD8496}"/>
              </a:ext>
            </a:extLst>
          </p:cNvPr>
          <p:cNvCxnSpPr>
            <a:cxnSpLocks/>
          </p:cNvCxnSpPr>
          <p:nvPr/>
        </p:nvCxnSpPr>
        <p:spPr>
          <a:xfrm flipV="1">
            <a:off x="7175489" y="3745757"/>
            <a:ext cx="709313" cy="6578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38B59E4D-142C-4094-8532-E35DA840FB77}"/>
              </a:ext>
            </a:extLst>
          </p:cNvPr>
          <p:cNvCxnSpPr>
            <a:cxnSpLocks/>
          </p:cNvCxnSpPr>
          <p:nvPr/>
        </p:nvCxnSpPr>
        <p:spPr>
          <a:xfrm flipV="1">
            <a:off x="7204243" y="4518542"/>
            <a:ext cx="600405" cy="62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A245E36D-C7C2-44E1-81F6-9B1E2D9F7975}"/>
              </a:ext>
            </a:extLst>
          </p:cNvPr>
          <p:cNvCxnSpPr>
            <a:cxnSpLocks/>
          </p:cNvCxnSpPr>
          <p:nvPr/>
        </p:nvCxnSpPr>
        <p:spPr>
          <a:xfrm flipV="1">
            <a:off x="7215027" y="2685430"/>
            <a:ext cx="600405" cy="62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5" name="Oval 134">
            <a:extLst>
              <a:ext uri="{FF2B5EF4-FFF2-40B4-BE49-F238E27FC236}">
                <a16:creationId xmlns:a16="http://schemas.microsoft.com/office/drawing/2014/main" id="{49D6CAB5-1A2A-42E5-9DC8-39B3A8D86DBF}"/>
              </a:ext>
            </a:extLst>
          </p:cNvPr>
          <p:cNvSpPr/>
          <p:nvPr/>
        </p:nvSpPr>
        <p:spPr>
          <a:xfrm>
            <a:off x="10476316" y="2507243"/>
            <a:ext cx="336885" cy="323516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C</a:t>
            </a:r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14B24B4B-28E9-4E9F-8DE3-3CC086FCB437}"/>
              </a:ext>
            </a:extLst>
          </p:cNvPr>
          <p:cNvSpPr/>
          <p:nvPr/>
        </p:nvSpPr>
        <p:spPr>
          <a:xfrm>
            <a:off x="11202368" y="2974127"/>
            <a:ext cx="336885" cy="323516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D</a:t>
            </a:r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1DCA6061-B6A3-4834-ADDA-7028F4C85D79}"/>
              </a:ext>
            </a:extLst>
          </p:cNvPr>
          <p:cNvSpPr/>
          <p:nvPr/>
        </p:nvSpPr>
        <p:spPr>
          <a:xfrm>
            <a:off x="10476316" y="3429663"/>
            <a:ext cx="336885" cy="323516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G</a:t>
            </a:r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B5433D52-1E08-44F7-BCEA-DC395C10F09E}"/>
              </a:ext>
            </a:extLst>
          </p:cNvPr>
          <p:cNvSpPr/>
          <p:nvPr/>
        </p:nvSpPr>
        <p:spPr>
          <a:xfrm>
            <a:off x="10463198" y="4339475"/>
            <a:ext cx="336885" cy="323516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J</a:t>
            </a:r>
          </a:p>
        </p:txBody>
      </p:sp>
      <p:sp>
        <p:nvSpPr>
          <p:cNvPr id="139" name="Oval 138">
            <a:extLst>
              <a:ext uri="{FF2B5EF4-FFF2-40B4-BE49-F238E27FC236}">
                <a16:creationId xmlns:a16="http://schemas.microsoft.com/office/drawing/2014/main" id="{896BCCA4-ADAA-4395-B067-D5BBE4008121}"/>
              </a:ext>
            </a:extLst>
          </p:cNvPr>
          <p:cNvSpPr/>
          <p:nvPr/>
        </p:nvSpPr>
        <p:spPr>
          <a:xfrm>
            <a:off x="11213152" y="3857455"/>
            <a:ext cx="336885" cy="323516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H</a:t>
            </a:r>
          </a:p>
        </p:txBody>
      </p: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CB8A9BF0-7C10-414C-B58F-F98F6EC8A437}"/>
              </a:ext>
            </a:extLst>
          </p:cNvPr>
          <p:cNvCxnSpPr>
            <a:cxnSpLocks/>
          </p:cNvCxnSpPr>
          <p:nvPr/>
        </p:nvCxnSpPr>
        <p:spPr>
          <a:xfrm flipH="1" flipV="1">
            <a:off x="9836517" y="3695277"/>
            <a:ext cx="656535" cy="6865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B3C3878E-3A92-4686-A9EE-71C442C2F740}"/>
              </a:ext>
            </a:extLst>
          </p:cNvPr>
          <p:cNvCxnSpPr>
            <a:cxnSpLocks/>
          </p:cNvCxnSpPr>
          <p:nvPr/>
        </p:nvCxnSpPr>
        <p:spPr>
          <a:xfrm flipH="1">
            <a:off x="9889595" y="2583719"/>
            <a:ext cx="610884" cy="9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454FF3FC-0C5B-47A9-94E5-F67AB9FC7494}"/>
              </a:ext>
            </a:extLst>
          </p:cNvPr>
          <p:cNvCxnSpPr>
            <a:cxnSpLocks/>
          </p:cNvCxnSpPr>
          <p:nvPr/>
        </p:nvCxnSpPr>
        <p:spPr>
          <a:xfrm flipH="1">
            <a:off x="10791529" y="3255867"/>
            <a:ext cx="452737" cy="2309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3" name="Straight Arrow Connector 142">
            <a:extLst>
              <a:ext uri="{FF2B5EF4-FFF2-40B4-BE49-F238E27FC236}">
                <a16:creationId xmlns:a16="http://schemas.microsoft.com/office/drawing/2014/main" id="{1842B9AD-FEB2-4290-B39C-FB1450253A02}"/>
              </a:ext>
            </a:extLst>
          </p:cNvPr>
          <p:cNvCxnSpPr>
            <a:cxnSpLocks/>
          </p:cNvCxnSpPr>
          <p:nvPr/>
        </p:nvCxnSpPr>
        <p:spPr>
          <a:xfrm flipH="1">
            <a:off x="10777148" y="4136477"/>
            <a:ext cx="485085" cy="256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7C8C9282-D0DF-481B-ACBE-868B2D280CD1}"/>
              </a:ext>
            </a:extLst>
          </p:cNvPr>
          <p:cNvCxnSpPr>
            <a:cxnSpLocks/>
          </p:cNvCxnSpPr>
          <p:nvPr/>
        </p:nvCxnSpPr>
        <p:spPr>
          <a:xfrm>
            <a:off x="10777001" y="2763442"/>
            <a:ext cx="467411" cy="2561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FDA4C5C4-92A8-4203-A6D0-D22B5C82C4FA}"/>
              </a:ext>
            </a:extLst>
          </p:cNvPr>
          <p:cNvCxnSpPr>
            <a:cxnSpLocks/>
          </p:cNvCxnSpPr>
          <p:nvPr/>
        </p:nvCxnSpPr>
        <p:spPr>
          <a:xfrm>
            <a:off x="11366479" y="3298998"/>
            <a:ext cx="7339" cy="5580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0C6946A2-D01A-4D3D-89D1-E8C4E46B9362}"/>
              </a:ext>
            </a:extLst>
          </p:cNvPr>
          <p:cNvCxnSpPr>
            <a:cxnSpLocks/>
          </p:cNvCxnSpPr>
          <p:nvPr/>
        </p:nvCxnSpPr>
        <p:spPr>
          <a:xfrm>
            <a:off x="10629636" y="2831732"/>
            <a:ext cx="7339" cy="5831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545B466B-DDB0-4D74-81DF-BC3A669ED1C1}"/>
              </a:ext>
            </a:extLst>
          </p:cNvPr>
          <p:cNvCxnSpPr>
            <a:cxnSpLocks/>
          </p:cNvCxnSpPr>
          <p:nvPr/>
        </p:nvCxnSpPr>
        <p:spPr>
          <a:xfrm flipH="1" flipV="1">
            <a:off x="10623675" y="3770760"/>
            <a:ext cx="16741" cy="5607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1090F607-38A1-4E6D-BCD9-EF4A8D14BF8F}"/>
              </a:ext>
            </a:extLst>
          </p:cNvPr>
          <p:cNvCxnSpPr>
            <a:cxnSpLocks/>
          </p:cNvCxnSpPr>
          <p:nvPr/>
        </p:nvCxnSpPr>
        <p:spPr>
          <a:xfrm flipH="1" flipV="1">
            <a:off x="10774636" y="3702464"/>
            <a:ext cx="458845" cy="2336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AC67A2D6-EDBC-406D-B76E-DE44947C9E06}"/>
              </a:ext>
            </a:extLst>
          </p:cNvPr>
          <p:cNvCxnSpPr>
            <a:cxnSpLocks/>
          </p:cNvCxnSpPr>
          <p:nvPr/>
        </p:nvCxnSpPr>
        <p:spPr>
          <a:xfrm flipH="1">
            <a:off x="9889595" y="3590973"/>
            <a:ext cx="579135" cy="72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0" name="Oval 149">
            <a:extLst>
              <a:ext uri="{FF2B5EF4-FFF2-40B4-BE49-F238E27FC236}">
                <a16:creationId xmlns:a16="http://schemas.microsoft.com/office/drawing/2014/main" id="{6E9CA992-3744-4AA6-B870-662F534F86D4}"/>
              </a:ext>
            </a:extLst>
          </p:cNvPr>
          <p:cNvSpPr/>
          <p:nvPr/>
        </p:nvSpPr>
        <p:spPr>
          <a:xfrm>
            <a:off x="7803815" y="2516265"/>
            <a:ext cx="336885" cy="323516"/>
          </a:xfrm>
          <a:prstGeom prst="ellipse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C</a:t>
            </a:r>
          </a:p>
        </p:txBody>
      </p:sp>
      <p:sp>
        <p:nvSpPr>
          <p:cNvPr id="151" name="Oval 150">
            <a:extLst>
              <a:ext uri="{FF2B5EF4-FFF2-40B4-BE49-F238E27FC236}">
                <a16:creationId xmlns:a16="http://schemas.microsoft.com/office/drawing/2014/main" id="{19505FDB-7EBD-474C-B43C-6C62AB8C9A6A}"/>
              </a:ext>
            </a:extLst>
          </p:cNvPr>
          <p:cNvSpPr/>
          <p:nvPr/>
        </p:nvSpPr>
        <p:spPr>
          <a:xfrm>
            <a:off x="7803815" y="3438689"/>
            <a:ext cx="336885" cy="323516"/>
          </a:xfrm>
          <a:prstGeom prst="ellipse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G</a:t>
            </a:r>
          </a:p>
        </p:txBody>
      </p:sp>
      <p:sp>
        <p:nvSpPr>
          <p:cNvPr id="152" name="Oval 151">
            <a:extLst>
              <a:ext uri="{FF2B5EF4-FFF2-40B4-BE49-F238E27FC236}">
                <a16:creationId xmlns:a16="http://schemas.microsoft.com/office/drawing/2014/main" id="{C17F919F-D246-4536-AE1A-110AC3CBEB5F}"/>
              </a:ext>
            </a:extLst>
          </p:cNvPr>
          <p:cNvSpPr/>
          <p:nvPr/>
        </p:nvSpPr>
        <p:spPr>
          <a:xfrm>
            <a:off x="7790696" y="4348497"/>
            <a:ext cx="336885" cy="323516"/>
          </a:xfrm>
          <a:prstGeom prst="ellipse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J</a:t>
            </a:r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C36A7F0A-9B0D-46FB-85A0-00F08BDA4F31}"/>
              </a:ext>
            </a:extLst>
          </p:cNvPr>
          <p:cNvSpPr/>
          <p:nvPr/>
        </p:nvSpPr>
        <p:spPr>
          <a:xfrm>
            <a:off x="9552552" y="2507243"/>
            <a:ext cx="336885" cy="323516"/>
          </a:xfrm>
          <a:prstGeom prst="ellipse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B</a:t>
            </a:r>
          </a:p>
        </p:txBody>
      </p:sp>
      <p:sp>
        <p:nvSpPr>
          <p:cNvPr id="154" name="Oval 153">
            <a:extLst>
              <a:ext uri="{FF2B5EF4-FFF2-40B4-BE49-F238E27FC236}">
                <a16:creationId xmlns:a16="http://schemas.microsoft.com/office/drawing/2014/main" id="{70A76AFA-29BF-42D8-854A-C3FE68D6B52E}"/>
              </a:ext>
            </a:extLst>
          </p:cNvPr>
          <p:cNvSpPr/>
          <p:nvPr/>
        </p:nvSpPr>
        <p:spPr>
          <a:xfrm>
            <a:off x="9552552" y="3429663"/>
            <a:ext cx="336885" cy="323516"/>
          </a:xfrm>
          <a:prstGeom prst="ellipse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F</a:t>
            </a: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2B6B984B-1213-4045-8407-90CF21FF3D05}"/>
              </a:ext>
            </a:extLst>
          </p:cNvPr>
          <p:cNvSpPr txBox="1"/>
          <p:nvPr/>
        </p:nvSpPr>
        <p:spPr>
          <a:xfrm>
            <a:off x="6138776" y="1827465"/>
            <a:ext cx="1986549" cy="492443"/>
          </a:xfrm>
          <a:prstGeom prst="rect">
            <a:avLst/>
          </a:prstGeom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/>
              <a:t>Host h1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DA3DF56A-6B5F-4FF3-A22D-34790D93C811}"/>
              </a:ext>
            </a:extLst>
          </p:cNvPr>
          <p:cNvSpPr txBox="1"/>
          <p:nvPr/>
        </p:nvSpPr>
        <p:spPr>
          <a:xfrm>
            <a:off x="9552556" y="1827465"/>
            <a:ext cx="1879601" cy="492443"/>
          </a:xfrm>
          <a:prstGeom prst="rect">
            <a:avLst/>
          </a:prstGeom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/>
              <a:t>Host h2</a:t>
            </a:r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4949B6D1-8605-4663-913E-FD7F9DE52366}"/>
              </a:ext>
            </a:extLst>
          </p:cNvPr>
          <p:cNvSpPr/>
          <p:nvPr/>
        </p:nvSpPr>
        <p:spPr>
          <a:xfrm>
            <a:off x="7748502" y="5886327"/>
            <a:ext cx="237601" cy="24384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4949B6D1-8605-4663-913E-FD7F9DE52366}"/>
              </a:ext>
            </a:extLst>
          </p:cNvPr>
          <p:cNvSpPr/>
          <p:nvPr/>
        </p:nvSpPr>
        <p:spPr>
          <a:xfrm>
            <a:off x="6036110" y="2700092"/>
            <a:ext cx="237601" cy="24384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4949B6D1-8605-4663-913E-FD7F9DE52366}"/>
              </a:ext>
            </a:extLst>
          </p:cNvPr>
          <p:cNvSpPr/>
          <p:nvPr/>
        </p:nvSpPr>
        <p:spPr>
          <a:xfrm rot="16200000">
            <a:off x="9509055" y="2896460"/>
            <a:ext cx="237605" cy="24384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4949B6D1-8605-4663-913E-FD7F9DE52366}"/>
              </a:ext>
            </a:extLst>
          </p:cNvPr>
          <p:cNvSpPr/>
          <p:nvPr/>
        </p:nvSpPr>
        <p:spPr>
          <a:xfrm rot="16200000">
            <a:off x="7160406" y="2239673"/>
            <a:ext cx="237605" cy="24384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171" name="Rectangle 170">
            <a:extLst>
              <a:ext uri="{FF2B5EF4-FFF2-40B4-BE49-F238E27FC236}">
                <a16:creationId xmlns:a16="http://schemas.microsoft.com/office/drawing/2014/main" id="{4949B6D1-8605-4663-913E-FD7F9DE52366}"/>
              </a:ext>
            </a:extLst>
          </p:cNvPr>
          <p:cNvSpPr/>
          <p:nvPr/>
        </p:nvSpPr>
        <p:spPr>
          <a:xfrm rot="16200000">
            <a:off x="7245511" y="3648809"/>
            <a:ext cx="237605" cy="24384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4949B6D1-8605-4663-913E-FD7F9DE52366}"/>
              </a:ext>
            </a:extLst>
          </p:cNvPr>
          <p:cNvSpPr/>
          <p:nvPr/>
        </p:nvSpPr>
        <p:spPr>
          <a:xfrm rot="16200000">
            <a:off x="9509055" y="3816188"/>
            <a:ext cx="237605" cy="24384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55" name="Shape 180">
            <a:extLst>
              <a:ext uri="{FF2B5EF4-FFF2-40B4-BE49-F238E27FC236}">
                <a16:creationId xmlns:a16="http://schemas.microsoft.com/office/drawing/2014/main" id="{DCB0C622-7600-4AE3-9520-D38926C24BAB}"/>
              </a:ext>
            </a:extLst>
          </p:cNvPr>
          <p:cNvSpPr txBox="1">
            <a:spLocks/>
          </p:cNvSpPr>
          <p:nvPr/>
        </p:nvSpPr>
        <p:spPr>
          <a:xfrm>
            <a:off x="412553" y="1703980"/>
            <a:ext cx="5436799" cy="440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68580" indent="-68580" algn="l" defTabSz="6858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8803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2519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56235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69951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82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9585" indent="-457189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 panose="020F0502020204030204" pitchFamily="34" charset="0"/>
              <a:buChar char="●"/>
            </a:pPr>
            <a:r>
              <a:rPr lang="en-US" sz="2400">
                <a:cs typeface="Calibri"/>
              </a:rPr>
              <a:t>Exploit domain knowledge</a:t>
            </a:r>
          </a:p>
          <a:p>
            <a:pPr marL="901677" lvl="1" indent="-457189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800"/>
              <a:buFont typeface="Courier New" panose="02070309020205020404" pitchFamily="49" charset="0"/>
              <a:buChar char="o"/>
            </a:pPr>
            <a:r>
              <a:rPr lang="en-US" sz="2133">
                <a:cs typeface="Calibri"/>
              </a:rPr>
              <a:t>Cached copies can be stale as long as they are eventually synchronized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4949B6D1-8605-4663-913E-FD7F9DE52366}"/>
              </a:ext>
            </a:extLst>
          </p:cNvPr>
          <p:cNvSpPr/>
          <p:nvPr/>
        </p:nvSpPr>
        <p:spPr>
          <a:xfrm>
            <a:off x="7248712" y="3644885"/>
            <a:ext cx="237601" cy="24384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949B6D1-8605-4663-913E-FD7F9DE52366}"/>
              </a:ext>
            </a:extLst>
          </p:cNvPr>
          <p:cNvSpPr/>
          <p:nvPr/>
        </p:nvSpPr>
        <p:spPr>
          <a:xfrm>
            <a:off x="7163528" y="2236556"/>
            <a:ext cx="237601" cy="24384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07A737-DBBD-4D69-8F69-206FA5914EC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98218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/>
      <p:bldP spid="158" grpId="0" animBg="1"/>
      <p:bldP spid="164" grpId="0" animBg="1"/>
      <p:bldP spid="169" grpId="0" animBg="1"/>
      <p:bldP spid="170" grpId="0" animBg="1"/>
      <p:bldP spid="171" grpId="0" animBg="1"/>
      <p:bldP spid="59" grpId="0" animBg="1"/>
      <p:bldP spid="56" grpId="0" animBg="1"/>
      <p:bldP spid="5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Rectangle 67">
            <a:extLst>
              <a:ext uri="{FF2B5EF4-FFF2-40B4-BE49-F238E27FC236}">
                <a16:creationId xmlns:a16="http://schemas.microsoft.com/office/drawing/2014/main" id="{4949B6D1-8605-4663-913E-FD7F9DE52366}"/>
              </a:ext>
            </a:extLst>
          </p:cNvPr>
          <p:cNvSpPr/>
          <p:nvPr/>
        </p:nvSpPr>
        <p:spPr>
          <a:xfrm>
            <a:off x="7248712" y="3644885"/>
            <a:ext cx="237601" cy="24384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847E4F-2DB5-4C96-A4E7-9380CEDBFC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How does Gluon synchronize the proxies?</a:t>
            </a:r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AE449C9E-C51C-46DB-A849-BC47AC986011}"/>
              </a:ext>
            </a:extLst>
          </p:cNvPr>
          <p:cNvSpPr/>
          <p:nvPr/>
        </p:nvSpPr>
        <p:spPr>
          <a:xfrm>
            <a:off x="7705002" y="5045670"/>
            <a:ext cx="336885" cy="32351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000000"/>
              </a:solidFill>
              <a:cs typeface="Calibri"/>
            </a:endParaRPr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82ECF279-5DBD-4A26-BD5E-B473A678A415}"/>
              </a:ext>
            </a:extLst>
          </p:cNvPr>
          <p:cNvSpPr/>
          <p:nvPr/>
        </p:nvSpPr>
        <p:spPr>
          <a:xfrm>
            <a:off x="7705002" y="5458421"/>
            <a:ext cx="336885" cy="323516"/>
          </a:xfrm>
          <a:prstGeom prst="ellipse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000000"/>
              </a:solidFill>
              <a:cs typeface="Calibri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C1865188-248D-40D7-B003-150861AD2CC8}"/>
              </a:ext>
            </a:extLst>
          </p:cNvPr>
          <p:cNvSpPr txBox="1"/>
          <p:nvPr/>
        </p:nvSpPr>
        <p:spPr>
          <a:xfrm>
            <a:off x="7974041" y="4978400"/>
            <a:ext cx="18796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/>
              <a:t>: Master proxy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C6070969-2728-40E1-8B1F-1D386DFDB646}"/>
              </a:ext>
            </a:extLst>
          </p:cNvPr>
          <p:cNvSpPr txBox="1"/>
          <p:nvPr/>
        </p:nvSpPr>
        <p:spPr>
          <a:xfrm>
            <a:off x="7974041" y="5416551"/>
            <a:ext cx="18796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/>
              <a:t>: Mirror proxy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40CF7098-F2DA-40E7-A786-F9ED80819DF6}"/>
              </a:ext>
            </a:extLst>
          </p:cNvPr>
          <p:cNvSpPr txBox="1"/>
          <p:nvPr/>
        </p:nvSpPr>
        <p:spPr>
          <a:xfrm>
            <a:off x="7980968" y="5809653"/>
            <a:ext cx="3143169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/>
              <a:t>: distance (label) from source A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EDEB62DA-E0CF-40E5-ACDC-342DD943E3AA}"/>
              </a:ext>
            </a:extLst>
          </p:cNvPr>
          <p:cNvSpPr/>
          <p:nvPr/>
        </p:nvSpPr>
        <p:spPr>
          <a:xfrm>
            <a:off x="5887452" y="1823453"/>
            <a:ext cx="2515936" cy="31442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D84BCDF1-3EDB-44F1-958A-235362E6EBD3}"/>
              </a:ext>
            </a:extLst>
          </p:cNvPr>
          <p:cNvSpPr/>
          <p:nvPr/>
        </p:nvSpPr>
        <p:spPr>
          <a:xfrm>
            <a:off x="9261123" y="1823453"/>
            <a:ext cx="2515936" cy="31442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30A002A4-BA10-40BB-9878-88BDA98B59D3}"/>
              </a:ext>
            </a:extLst>
          </p:cNvPr>
          <p:cNvSpPr/>
          <p:nvPr/>
        </p:nvSpPr>
        <p:spPr>
          <a:xfrm>
            <a:off x="6145460" y="3010230"/>
            <a:ext cx="336885" cy="323516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A</a:t>
            </a: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3E9E4AFC-F8D6-426E-A51F-57A34512B4F2}"/>
              </a:ext>
            </a:extLst>
          </p:cNvPr>
          <p:cNvSpPr/>
          <p:nvPr/>
        </p:nvSpPr>
        <p:spPr>
          <a:xfrm>
            <a:off x="6867354" y="2528966"/>
            <a:ext cx="336885" cy="323516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B</a:t>
            </a:r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55AEE005-B4D2-4C6C-92EC-26B2AABA3E7E}"/>
              </a:ext>
            </a:extLst>
          </p:cNvPr>
          <p:cNvSpPr/>
          <p:nvPr/>
        </p:nvSpPr>
        <p:spPr>
          <a:xfrm>
            <a:off x="6867354" y="3451387"/>
            <a:ext cx="336885" cy="323516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F</a:t>
            </a:r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4540E3B6-B2CD-4153-B801-03D1993BDCB6}"/>
              </a:ext>
            </a:extLst>
          </p:cNvPr>
          <p:cNvSpPr/>
          <p:nvPr/>
        </p:nvSpPr>
        <p:spPr>
          <a:xfrm>
            <a:off x="6868366" y="4359873"/>
            <a:ext cx="336885" cy="323516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I</a:t>
            </a:r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B27AA0B4-9053-46AA-AE76-2DC44758FB0C}"/>
              </a:ext>
            </a:extLst>
          </p:cNvPr>
          <p:cNvSpPr/>
          <p:nvPr/>
        </p:nvSpPr>
        <p:spPr>
          <a:xfrm>
            <a:off x="6145460" y="3879181"/>
            <a:ext cx="336885" cy="323516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E</a:t>
            </a:r>
          </a:p>
        </p:txBody>
      </p: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9A20D488-CD65-4CE0-B6EE-AA9E9BA22887}"/>
              </a:ext>
            </a:extLst>
          </p:cNvPr>
          <p:cNvCxnSpPr>
            <a:cxnSpLocks/>
          </p:cNvCxnSpPr>
          <p:nvPr/>
        </p:nvCxnSpPr>
        <p:spPr>
          <a:xfrm>
            <a:off x="6431461" y="3291966"/>
            <a:ext cx="449441" cy="2417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D41276E8-6427-4906-BBBA-7C756F8F546A}"/>
              </a:ext>
            </a:extLst>
          </p:cNvPr>
          <p:cNvCxnSpPr>
            <a:cxnSpLocks/>
          </p:cNvCxnSpPr>
          <p:nvPr/>
        </p:nvCxnSpPr>
        <p:spPr>
          <a:xfrm flipV="1">
            <a:off x="6413490" y="2760908"/>
            <a:ext cx="464897" cy="2804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D9972AFC-65AA-4106-9AA9-A60C727C513E}"/>
              </a:ext>
            </a:extLst>
          </p:cNvPr>
          <p:cNvCxnSpPr>
            <a:cxnSpLocks/>
          </p:cNvCxnSpPr>
          <p:nvPr/>
        </p:nvCxnSpPr>
        <p:spPr>
          <a:xfrm>
            <a:off x="6431461" y="4158203"/>
            <a:ext cx="449441" cy="256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8473A8C2-02DC-44EE-B0DE-567AA9568477}"/>
              </a:ext>
            </a:extLst>
          </p:cNvPr>
          <p:cNvCxnSpPr>
            <a:cxnSpLocks/>
          </p:cNvCxnSpPr>
          <p:nvPr/>
        </p:nvCxnSpPr>
        <p:spPr>
          <a:xfrm flipH="1">
            <a:off x="6449584" y="3712504"/>
            <a:ext cx="452737" cy="2309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ED9C5406-FCCA-46F2-A496-C95CEFBBFDCB}"/>
              </a:ext>
            </a:extLst>
          </p:cNvPr>
          <p:cNvCxnSpPr>
            <a:cxnSpLocks/>
          </p:cNvCxnSpPr>
          <p:nvPr/>
        </p:nvCxnSpPr>
        <p:spPr>
          <a:xfrm flipH="1">
            <a:off x="6374101" y="2842676"/>
            <a:ext cx="567756" cy="10468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22CE6F5D-A24D-42B5-988F-4BAA3CA3F7E4}"/>
              </a:ext>
            </a:extLst>
          </p:cNvPr>
          <p:cNvCxnSpPr>
            <a:cxnSpLocks/>
          </p:cNvCxnSpPr>
          <p:nvPr/>
        </p:nvCxnSpPr>
        <p:spPr>
          <a:xfrm flipV="1">
            <a:off x="7161113" y="2822013"/>
            <a:ext cx="723691" cy="6721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FF6E268E-8BFA-44CC-9F78-3334598B21FB}"/>
              </a:ext>
            </a:extLst>
          </p:cNvPr>
          <p:cNvCxnSpPr>
            <a:cxnSpLocks/>
          </p:cNvCxnSpPr>
          <p:nvPr/>
        </p:nvCxnSpPr>
        <p:spPr>
          <a:xfrm>
            <a:off x="7146733" y="2795950"/>
            <a:ext cx="711827" cy="6982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8C89B590-43D9-4B1A-ACEA-047144FD8496}"/>
              </a:ext>
            </a:extLst>
          </p:cNvPr>
          <p:cNvCxnSpPr>
            <a:cxnSpLocks/>
          </p:cNvCxnSpPr>
          <p:nvPr/>
        </p:nvCxnSpPr>
        <p:spPr>
          <a:xfrm flipV="1">
            <a:off x="7175489" y="3745757"/>
            <a:ext cx="709313" cy="6578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38B59E4D-142C-4094-8532-E35DA840FB77}"/>
              </a:ext>
            </a:extLst>
          </p:cNvPr>
          <p:cNvCxnSpPr>
            <a:cxnSpLocks/>
          </p:cNvCxnSpPr>
          <p:nvPr/>
        </p:nvCxnSpPr>
        <p:spPr>
          <a:xfrm flipV="1">
            <a:off x="7204243" y="4518542"/>
            <a:ext cx="600405" cy="62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A245E36D-C7C2-44E1-81F6-9B1E2D9F7975}"/>
              </a:ext>
            </a:extLst>
          </p:cNvPr>
          <p:cNvCxnSpPr>
            <a:cxnSpLocks/>
          </p:cNvCxnSpPr>
          <p:nvPr/>
        </p:nvCxnSpPr>
        <p:spPr>
          <a:xfrm flipV="1">
            <a:off x="7215027" y="2685430"/>
            <a:ext cx="600405" cy="62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5" name="Oval 134">
            <a:extLst>
              <a:ext uri="{FF2B5EF4-FFF2-40B4-BE49-F238E27FC236}">
                <a16:creationId xmlns:a16="http://schemas.microsoft.com/office/drawing/2014/main" id="{49D6CAB5-1A2A-42E5-9DC8-39B3A8D86DBF}"/>
              </a:ext>
            </a:extLst>
          </p:cNvPr>
          <p:cNvSpPr/>
          <p:nvPr/>
        </p:nvSpPr>
        <p:spPr>
          <a:xfrm>
            <a:off x="10476316" y="2507243"/>
            <a:ext cx="336885" cy="323516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C</a:t>
            </a:r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14B24B4B-28E9-4E9F-8DE3-3CC086FCB437}"/>
              </a:ext>
            </a:extLst>
          </p:cNvPr>
          <p:cNvSpPr/>
          <p:nvPr/>
        </p:nvSpPr>
        <p:spPr>
          <a:xfrm>
            <a:off x="11202368" y="2974127"/>
            <a:ext cx="336885" cy="323516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D</a:t>
            </a:r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1DCA6061-B6A3-4834-ADDA-7028F4C85D79}"/>
              </a:ext>
            </a:extLst>
          </p:cNvPr>
          <p:cNvSpPr/>
          <p:nvPr/>
        </p:nvSpPr>
        <p:spPr>
          <a:xfrm>
            <a:off x="10476316" y="3429663"/>
            <a:ext cx="336885" cy="323516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G</a:t>
            </a:r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B5433D52-1E08-44F7-BCEA-DC395C10F09E}"/>
              </a:ext>
            </a:extLst>
          </p:cNvPr>
          <p:cNvSpPr/>
          <p:nvPr/>
        </p:nvSpPr>
        <p:spPr>
          <a:xfrm>
            <a:off x="10463198" y="4339475"/>
            <a:ext cx="336885" cy="323516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J</a:t>
            </a:r>
          </a:p>
        </p:txBody>
      </p:sp>
      <p:sp>
        <p:nvSpPr>
          <p:cNvPr id="139" name="Oval 138">
            <a:extLst>
              <a:ext uri="{FF2B5EF4-FFF2-40B4-BE49-F238E27FC236}">
                <a16:creationId xmlns:a16="http://schemas.microsoft.com/office/drawing/2014/main" id="{896BCCA4-ADAA-4395-B067-D5BBE4008121}"/>
              </a:ext>
            </a:extLst>
          </p:cNvPr>
          <p:cNvSpPr/>
          <p:nvPr/>
        </p:nvSpPr>
        <p:spPr>
          <a:xfrm>
            <a:off x="11213152" y="3857455"/>
            <a:ext cx="336885" cy="323516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H</a:t>
            </a:r>
          </a:p>
        </p:txBody>
      </p: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CB8A9BF0-7C10-414C-B58F-F98F6EC8A437}"/>
              </a:ext>
            </a:extLst>
          </p:cNvPr>
          <p:cNvCxnSpPr>
            <a:cxnSpLocks/>
          </p:cNvCxnSpPr>
          <p:nvPr/>
        </p:nvCxnSpPr>
        <p:spPr>
          <a:xfrm flipH="1" flipV="1">
            <a:off x="9836517" y="3695277"/>
            <a:ext cx="656535" cy="6865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B3C3878E-3A92-4686-A9EE-71C442C2F740}"/>
              </a:ext>
            </a:extLst>
          </p:cNvPr>
          <p:cNvCxnSpPr>
            <a:cxnSpLocks/>
          </p:cNvCxnSpPr>
          <p:nvPr/>
        </p:nvCxnSpPr>
        <p:spPr>
          <a:xfrm flipH="1">
            <a:off x="9889595" y="2583719"/>
            <a:ext cx="610884" cy="9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454FF3FC-0C5B-47A9-94E5-F67AB9FC7494}"/>
              </a:ext>
            </a:extLst>
          </p:cNvPr>
          <p:cNvCxnSpPr>
            <a:cxnSpLocks/>
          </p:cNvCxnSpPr>
          <p:nvPr/>
        </p:nvCxnSpPr>
        <p:spPr>
          <a:xfrm flipH="1">
            <a:off x="10791529" y="3255867"/>
            <a:ext cx="452737" cy="2309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3" name="Straight Arrow Connector 142">
            <a:extLst>
              <a:ext uri="{FF2B5EF4-FFF2-40B4-BE49-F238E27FC236}">
                <a16:creationId xmlns:a16="http://schemas.microsoft.com/office/drawing/2014/main" id="{1842B9AD-FEB2-4290-B39C-FB1450253A02}"/>
              </a:ext>
            </a:extLst>
          </p:cNvPr>
          <p:cNvCxnSpPr>
            <a:cxnSpLocks/>
          </p:cNvCxnSpPr>
          <p:nvPr/>
        </p:nvCxnSpPr>
        <p:spPr>
          <a:xfrm flipH="1">
            <a:off x="10777148" y="4136477"/>
            <a:ext cx="485085" cy="256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7C8C9282-D0DF-481B-ACBE-868B2D280CD1}"/>
              </a:ext>
            </a:extLst>
          </p:cNvPr>
          <p:cNvCxnSpPr>
            <a:cxnSpLocks/>
          </p:cNvCxnSpPr>
          <p:nvPr/>
        </p:nvCxnSpPr>
        <p:spPr>
          <a:xfrm>
            <a:off x="10777001" y="2763442"/>
            <a:ext cx="467411" cy="2561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FDA4C5C4-92A8-4203-A6D0-D22B5C82C4FA}"/>
              </a:ext>
            </a:extLst>
          </p:cNvPr>
          <p:cNvCxnSpPr>
            <a:cxnSpLocks/>
          </p:cNvCxnSpPr>
          <p:nvPr/>
        </p:nvCxnSpPr>
        <p:spPr>
          <a:xfrm>
            <a:off x="11366479" y="3298998"/>
            <a:ext cx="7339" cy="5580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0C6946A2-D01A-4D3D-89D1-E8C4E46B9362}"/>
              </a:ext>
            </a:extLst>
          </p:cNvPr>
          <p:cNvCxnSpPr>
            <a:cxnSpLocks/>
          </p:cNvCxnSpPr>
          <p:nvPr/>
        </p:nvCxnSpPr>
        <p:spPr>
          <a:xfrm>
            <a:off x="10629636" y="2831732"/>
            <a:ext cx="7339" cy="5831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545B466B-DDB0-4D74-81DF-BC3A669ED1C1}"/>
              </a:ext>
            </a:extLst>
          </p:cNvPr>
          <p:cNvCxnSpPr>
            <a:cxnSpLocks/>
          </p:cNvCxnSpPr>
          <p:nvPr/>
        </p:nvCxnSpPr>
        <p:spPr>
          <a:xfrm flipH="1" flipV="1">
            <a:off x="10623675" y="3770760"/>
            <a:ext cx="16741" cy="5607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1090F607-38A1-4E6D-BCD9-EF4A8D14BF8F}"/>
              </a:ext>
            </a:extLst>
          </p:cNvPr>
          <p:cNvCxnSpPr>
            <a:cxnSpLocks/>
          </p:cNvCxnSpPr>
          <p:nvPr/>
        </p:nvCxnSpPr>
        <p:spPr>
          <a:xfrm flipH="1" flipV="1">
            <a:off x="10774636" y="3702464"/>
            <a:ext cx="458845" cy="2336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AC67A2D6-EDBC-406D-B76E-DE44947C9E06}"/>
              </a:ext>
            </a:extLst>
          </p:cNvPr>
          <p:cNvCxnSpPr>
            <a:cxnSpLocks/>
          </p:cNvCxnSpPr>
          <p:nvPr/>
        </p:nvCxnSpPr>
        <p:spPr>
          <a:xfrm flipH="1">
            <a:off x="9889595" y="3590973"/>
            <a:ext cx="579135" cy="72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0" name="Oval 149">
            <a:extLst>
              <a:ext uri="{FF2B5EF4-FFF2-40B4-BE49-F238E27FC236}">
                <a16:creationId xmlns:a16="http://schemas.microsoft.com/office/drawing/2014/main" id="{6E9CA992-3744-4AA6-B870-662F534F86D4}"/>
              </a:ext>
            </a:extLst>
          </p:cNvPr>
          <p:cNvSpPr/>
          <p:nvPr/>
        </p:nvSpPr>
        <p:spPr>
          <a:xfrm>
            <a:off x="7803815" y="2516265"/>
            <a:ext cx="336885" cy="323516"/>
          </a:xfrm>
          <a:prstGeom prst="ellipse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C</a:t>
            </a:r>
          </a:p>
        </p:txBody>
      </p:sp>
      <p:sp>
        <p:nvSpPr>
          <p:cNvPr id="151" name="Oval 150">
            <a:extLst>
              <a:ext uri="{FF2B5EF4-FFF2-40B4-BE49-F238E27FC236}">
                <a16:creationId xmlns:a16="http://schemas.microsoft.com/office/drawing/2014/main" id="{19505FDB-7EBD-474C-B43C-6C62AB8C9A6A}"/>
              </a:ext>
            </a:extLst>
          </p:cNvPr>
          <p:cNvSpPr/>
          <p:nvPr/>
        </p:nvSpPr>
        <p:spPr>
          <a:xfrm>
            <a:off x="7803815" y="3438689"/>
            <a:ext cx="336885" cy="323516"/>
          </a:xfrm>
          <a:prstGeom prst="ellipse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G</a:t>
            </a:r>
          </a:p>
        </p:txBody>
      </p:sp>
      <p:sp>
        <p:nvSpPr>
          <p:cNvPr id="152" name="Oval 151">
            <a:extLst>
              <a:ext uri="{FF2B5EF4-FFF2-40B4-BE49-F238E27FC236}">
                <a16:creationId xmlns:a16="http://schemas.microsoft.com/office/drawing/2014/main" id="{C17F919F-D246-4536-AE1A-110AC3CBEB5F}"/>
              </a:ext>
            </a:extLst>
          </p:cNvPr>
          <p:cNvSpPr/>
          <p:nvPr/>
        </p:nvSpPr>
        <p:spPr>
          <a:xfrm>
            <a:off x="7790696" y="4348497"/>
            <a:ext cx="336885" cy="323516"/>
          </a:xfrm>
          <a:prstGeom prst="ellipse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J</a:t>
            </a:r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C36A7F0A-9B0D-46FB-85A0-00F08BDA4F31}"/>
              </a:ext>
            </a:extLst>
          </p:cNvPr>
          <p:cNvSpPr/>
          <p:nvPr/>
        </p:nvSpPr>
        <p:spPr>
          <a:xfrm>
            <a:off x="9552552" y="2507243"/>
            <a:ext cx="336885" cy="323516"/>
          </a:xfrm>
          <a:prstGeom prst="ellipse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B</a:t>
            </a:r>
          </a:p>
        </p:txBody>
      </p:sp>
      <p:sp>
        <p:nvSpPr>
          <p:cNvPr id="154" name="Oval 153">
            <a:extLst>
              <a:ext uri="{FF2B5EF4-FFF2-40B4-BE49-F238E27FC236}">
                <a16:creationId xmlns:a16="http://schemas.microsoft.com/office/drawing/2014/main" id="{70A76AFA-29BF-42D8-854A-C3FE68D6B52E}"/>
              </a:ext>
            </a:extLst>
          </p:cNvPr>
          <p:cNvSpPr/>
          <p:nvPr/>
        </p:nvSpPr>
        <p:spPr>
          <a:xfrm>
            <a:off x="9552552" y="3429663"/>
            <a:ext cx="336885" cy="323516"/>
          </a:xfrm>
          <a:prstGeom prst="ellipse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F</a:t>
            </a: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2B6B984B-1213-4045-8407-90CF21FF3D05}"/>
              </a:ext>
            </a:extLst>
          </p:cNvPr>
          <p:cNvSpPr txBox="1"/>
          <p:nvPr/>
        </p:nvSpPr>
        <p:spPr>
          <a:xfrm>
            <a:off x="6138776" y="1827465"/>
            <a:ext cx="1986549" cy="492443"/>
          </a:xfrm>
          <a:prstGeom prst="rect">
            <a:avLst/>
          </a:prstGeom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/>
              <a:t>Host h1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DA3DF56A-6B5F-4FF3-A22D-34790D93C811}"/>
              </a:ext>
            </a:extLst>
          </p:cNvPr>
          <p:cNvSpPr txBox="1"/>
          <p:nvPr/>
        </p:nvSpPr>
        <p:spPr>
          <a:xfrm>
            <a:off x="9552556" y="1827465"/>
            <a:ext cx="1879601" cy="492443"/>
          </a:xfrm>
          <a:prstGeom prst="rect">
            <a:avLst/>
          </a:prstGeom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/>
              <a:t>Host h2</a:t>
            </a:r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4949B6D1-8605-4663-913E-FD7F9DE52366}"/>
              </a:ext>
            </a:extLst>
          </p:cNvPr>
          <p:cNvSpPr/>
          <p:nvPr/>
        </p:nvSpPr>
        <p:spPr>
          <a:xfrm>
            <a:off x="7748502" y="5886327"/>
            <a:ext cx="237601" cy="24384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4949B6D1-8605-4663-913E-FD7F9DE52366}"/>
              </a:ext>
            </a:extLst>
          </p:cNvPr>
          <p:cNvSpPr/>
          <p:nvPr/>
        </p:nvSpPr>
        <p:spPr>
          <a:xfrm>
            <a:off x="6036110" y="2700092"/>
            <a:ext cx="237601" cy="24384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4949B6D1-8605-4663-913E-FD7F9DE52366}"/>
              </a:ext>
            </a:extLst>
          </p:cNvPr>
          <p:cNvSpPr/>
          <p:nvPr/>
        </p:nvSpPr>
        <p:spPr>
          <a:xfrm rot="16200000">
            <a:off x="9509055" y="2896460"/>
            <a:ext cx="237605" cy="24384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4949B6D1-8605-4663-913E-FD7F9DE52366}"/>
              </a:ext>
            </a:extLst>
          </p:cNvPr>
          <p:cNvSpPr/>
          <p:nvPr/>
        </p:nvSpPr>
        <p:spPr>
          <a:xfrm rot="16200000">
            <a:off x="9509055" y="3816188"/>
            <a:ext cx="237605" cy="24384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4949B6D1-8605-4663-913E-FD7F9DE52366}"/>
              </a:ext>
            </a:extLst>
          </p:cNvPr>
          <p:cNvSpPr/>
          <p:nvPr/>
        </p:nvSpPr>
        <p:spPr>
          <a:xfrm>
            <a:off x="7163528" y="2236556"/>
            <a:ext cx="237601" cy="24384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5" name="Shape 180">
            <a:extLst>
              <a:ext uri="{FF2B5EF4-FFF2-40B4-BE49-F238E27FC236}">
                <a16:creationId xmlns:a16="http://schemas.microsoft.com/office/drawing/2014/main" id="{DCB0C622-7600-4AE3-9520-D38926C24BAB}"/>
              </a:ext>
            </a:extLst>
          </p:cNvPr>
          <p:cNvSpPr txBox="1">
            <a:spLocks/>
          </p:cNvSpPr>
          <p:nvPr/>
        </p:nvSpPr>
        <p:spPr>
          <a:xfrm>
            <a:off x="412553" y="1703980"/>
            <a:ext cx="5436799" cy="440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68580" indent="-68580" algn="l" defTabSz="6858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8803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2519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56235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69951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82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9585" indent="-457189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 panose="020F0502020204030204" pitchFamily="34" charset="0"/>
              <a:buChar char="●"/>
            </a:pPr>
            <a:r>
              <a:rPr lang="en-US" sz="2400">
                <a:cs typeface="Calibri"/>
              </a:rPr>
              <a:t>Exploit domain knowledge</a:t>
            </a:r>
          </a:p>
          <a:p>
            <a:pPr marL="901677" lvl="1" indent="-457189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800"/>
              <a:buFont typeface="Courier New" panose="02070309020205020404" pitchFamily="49" charset="0"/>
              <a:buChar char="o"/>
            </a:pPr>
            <a:r>
              <a:rPr lang="en-US" sz="2133">
                <a:cs typeface="Calibri"/>
              </a:rPr>
              <a:t>Cached copies can be stale as long as they are eventually synchronized</a:t>
            </a:r>
          </a:p>
          <a:p>
            <a:pPr marL="609585" indent="-457189">
              <a:lnSpc>
                <a:spcPct val="114000"/>
              </a:lnSpc>
              <a:spcBef>
                <a:spcPts val="2133"/>
              </a:spcBef>
              <a:spcAft>
                <a:spcPts val="0"/>
              </a:spcAft>
              <a:buSzPts val="1800"/>
              <a:buFont typeface="Calibri" panose="020F0502020204030204" pitchFamily="34" charset="0"/>
              <a:buChar char="●"/>
            </a:pPr>
            <a:r>
              <a:rPr lang="en-US" sz="2400">
                <a:cs typeface="Calibri"/>
              </a:rPr>
              <a:t>Use all-reduce:</a:t>
            </a:r>
          </a:p>
          <a:p>
            <a:pPr marL="901677" lvl="1" indent="-457189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800"/>
              <a:buFont typeface="Courier New" panose="02070309020205020404" pitchFamily="49" charset="0"/>
              <a:buChar char="o"/>
            </a:pPr>
            <a:r>
              <a:rPr lang="en-US" sz="2133"/>
              <a:t>Reduce</a:t>
            </a:r>
            <a:r>
              <a:rPr lang="en-US" sz="2133">
                <a:solidFill>
                  <a:srgbClr val="404040"/>
                </a:solidFill>
                <a:cs typeface="Calibri"/>
              </a:rPr>
              <a:t> from mirror proxies to master proxy</a:t>
            </a:r>
            <a:endParaRPr lang="en-US" sz="2133">
              <a:solidFill>
                <a:schemeClr val="tx1"/>
              </a:solidFill>
              <a:cs typeface="Calibri"/>
            </a:endParaRPr>
          </a:p>
          <a:p>
            <a:pPr marL="901677" lvl="1" indent="-457189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800"/>
              <a:buFont typeface="Courier New" panose="02070309020205020404" pitchFamily="49" charset="0"/>
              <a:buChar char="o"/>
            </a:pPr>
            <a:r>
              <a:rPr lang="en-US" sz="2133"/>
              <a:t>Broadcast from master proxy to</a:t>
            </a:r>
            <a:r>
              <a:rPr lang="en-US" sz="2133">
                <a:cs typeface="Calibri"/>
              </a:rPr>
              <a:t> mirror proxies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4949B6D1-8605-4663-913E-FD7F9DE52366}"/>
              </a:ext>
            </a:extLst>
          </p:cNvPr>
          <p:cNvSpPr/>
          <p:nvPr/>
        </p:nvSpPr>
        <p:spPr>
          <a:xfrm>
            <a:off x="9513666" y="3814227"/>
            <a:ext cx="237601" cy="24384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949B6D1-8605-4663-913E-FD7F9DE52366}"/>
              </a:ext>
            </a:extLst>
          </p:cNvPr>
          <p:cNvSpPr/>
          <p:nvPr/>
        </p:nvSpPr>
        <p:spPr>
          <a:xfrm>
            <a:off x="9512177" y="2905228"/>
            <a:ext cx="237601" cy="24384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1E3B15-2E56-44BF-A3D3-9F315F44DF7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96968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  <p:bldP spid="5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4379B9-2B5F-428F-A1F9-359E47814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Gluon Distributed Execution Model</a:t>
            </a:r>
            <a:endParaRPr lang="en-US"/>
          </a:p>
        </p:txBody>
      </p:sp>
      <p:sp>
        <p:nvSpPr>
          <p:cNvPr id="33" name="Shape 185">
            <a:extLst>
              <a:ext uri="{FF2B5EF4-FFF2-40B4-BE49-F238E27FC236}">
                <a16:creationId xmlns:a16="http://schemas.microsoft.com/office/drawing/2014/main" id="{5FBF4FEC-5D94-4762-9A73-F04EAF29A184}"/>
              </a:ext>
            </a:extLst>
          </p:cNvPr>
          <p:cNvSpPr/>
          <p:nvPr/>
        </p:nvSpPr>
        <p:spPr>
          <a:xfrm>
            <a:off x="6734621" y="1824528"/>
            <a:ext cx="3580800" cy="4375809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/>
              <a:t>Host h2</a:t>
            </a:r>
            <a:endParaRPr sz="2400"/>
          </a:p>
        </p:txBody>
      </p:sp>
      <p:sp>
        <p:nvSpPr>
          <p:cNvPr id="35" name="Shape 186">
            <a:extLst>
              <a:ext uri="{FF2B5EF4-FFF2-40B4-BE49-F238E27FC236}">
                <a16:creationId xmlns:a16="http://schemas.microsoft.com/office/drawing/2014/main" id="{A67B4E19-72BF-41E8-885F-B18740EE5E72}"/>
              </a:ext>
            </a:extLst>
          </p:cNvPr>
          <p:cNvSpPr/>
          <p:nvPr/>
        </p:nvSpPr>
        <p:spPr>
          <a:xfrm>
            <a:off x="2250925" y="1824528"/>
            <a:ext cx="3166380" cy="4375809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/>
              <a:t>Host h1</a:t>
            </a:r>
            <a:endParaRPr sz="2400"/>
          </a:p>
        </p:txBody>
      </p:sp>
      <p:sp>
        <p:nvSpPr>
          <p:cNvPr id="37" name="Shape 187">
            <a:extLst>
              <a:ext uri="{FF2B5EF4-FFF2-40B4-BE49-F238E27FC236}">
                <a16:creationId xmlns:a16="http://schemas.microsoft.com/office/drawing/2014/main" id="{671CF201-3BAE-4DD2-9E59-116C25C33562}"/>
              </a:ext>
            </a:extLst>
          </p:cNvPr>
          <p:cNvSpPr/>
          <p:nvPr/>
        </p:nvSpPr>
        <p:spPr>
          <a:xfrm>
            <a:off x="2485625" y="3209737"/>
            <a:ext cx="1555700" cy="2724081"/>
          </a:xfrm>
          <a:custGeom>
            <a:avLst/>
            <a:gdLst/>
            <a:ahLst/>
            <a:cxnLst/>
            <a:rect l="0" t="0" r="0" b="0"/>
            <a:pathLst>
              <a:path w="46671" h="108256" extrusionOk="0">
                <a:moveTo>
                  <a:pt x="45843" y="98314"/>
                </a:moveTo>
                <a:lnTo>
                  <a:pt x="45843" y="108256"/>
                </a:lnTo>
                <a:lnTo>
                  <a:pt x="0" y="108256"/>
                </a:lnTo>
                <a:lnTo>
                  <a:pt x="276" y="0"/>
                </a:lnTo>
                <a:lnTo>
                  <a:pt x="37006" y="0"/>
                </a:lnTo>
                <a:lnTo>
                  <a:pt x="46671" y="0"/>
                </a:lnTo>
              </a:path>
            </a:pathLst>
          </a:cu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9" name="Shape 188">
            <a:extLst>
              <a:ext uri="{FF2B5EF4-FFF2-40B4-BE49-F238E27FC236}">
                <a16:creationId xmlns:a16="http://schemas.microsoft.com/office/drawing/2014/main" id="{743BC1F4-EADC-4C03-8B8E-0815CDF5D69A}"/>
              </a:ext>
            </a:extLst>
          </p:cNvPr>
          <p:cNvSpPr/>
          <p:nvPr/>
        </p:nvSpPr>
        <p:spPr>
          <a:xfrm>
            <a:off x="6935395" y="3209737"/>
            <a:ext cx="1587436" cy="2724081"/>
          </a:xfrm>
          <a:custGeom>
            <a:avLst/>
            <a:gdLst/>
            <a:ahLst/>
            <a:cxnLst/>
            <a:rect l="0" t="0" r="0" b="0"/>
            <a:pathLst>
              <a:path w="46671" h="108256" extrusionOk="0">
                <a:moveTo>
                  <a:pt x="45843" y="98314"/>
                </a:moveTo>
                <a:lnTo>
                  <a:pt x="45843" y="108256"/>
                </a:lnTo>
                <a:lnTo>
                  <a:pt x="0" y="108256"/>
                </a:lnTo>
                <a:lnTo>
                  <a:pt x="276" y="0"/>
                </a:lnTo>
                <a:lnTo>
                  <a:pt x="37006" y="0"/>
                </a:lnTo>
                <a:lnTo>
                  <a:pt x="46671" y="0"/>
                </a:lnTo>
              </a:path>
            </a:pathLst>
          </a:cu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1" name="Shape 190">
            <a:extLst>
              <a:ext uri="{FF2B5EF4-FFF2-40B4-BE49-F238E27FC236}">
                <a16:creationId xmlns:a16="http://schemas.microsoft.com/office/drawing/2014/main" id="{D7E8F36D-05FE-4DB3-BF3D-2BA30904B240}"/>
              </a:ext>
            </a:extLst>
          </p:cNvPr>
          <p:cNvSpPr/>
          <p:nvPr/>
        </p:nvSpPr>
        <p:spPr>
          <a:xfrm>
            <a:off x="2960324" y="3531603"/>
            <a:ext cx="2102800" cy="943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600"/>
              <a:t>Galois/</a:t>
            </a:r>
            <a:r>
              <a:rPr lang="en" sz="1600" err="1"/>
              <a:t>Ligra</a:t>
            </a:r>
            <a:r>
              <a:rPr lang="en" sz="1600"/>
              <a:t> on multicore CPU or </a:t>
            </a:r>
            <a:endParaRPr lang="en-US" sz="1600"/>
          </a:p>
          <a:p>
            <a:r>
              <a:rPr lang="en" sz="1600" err="1"/>
              <a:t>IrGL</a:t>
            </a:r>
            <a:r>
              <a:rPr lang="en" sz="1600"/>
              <a:t>/CUDA on GPU</a:t>
            </a:r>
          </a:p>
        </p:txBody>
      </p:sp>
      <p:sp>
        <p:nvSpPr>
          <p:cNvPr id="43" name="Shape 191">
            <a:extLst>
              <a:ext uri="{FF2B5EF4-FFF2-40B4-BE49-F238E27FC236}">
                <a16:creationId xmlns:a16="http://schemas.microsoft.com/office/drawing/2014/main" id="{9CDFCE71-C61C-440B-BE24-4ED9697A7BBF}"/>
              </a:ext>
            </a:extLst>
          </p:cNvPr>
          <p:cNvSpPr/>
          <p:nvPr/>
        </p:nvSpPr>
        <p:spPr>
          <a:xfrm>
            <a:off x="2960324" y="5089869"/>
            <a:ext cx="1456547" cy="607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600">
                <a:solidFill>
                  <a:srgbClr val="0000FF"/>
                </a:solidFill>
              </a:rPr>
              <a:t>Gluon comm. runtime</a:t>
            </a:r>
            <a:endParaRPr sz="1600">
              <a:solidFill>
                <a:srgbClr val="0000FF"/>
              </a:solidFill>
            </a:endParaRPr>
          </a:p>
        </p:txBody>
      </p:sp>
      <p:cxnSp>
        <p:nvCxnSpPr>
          <p:cNvPr id="45" name="Shape 192">
            <a:extLst>
              <a:ext uri="{FF2B5EF4-FFF2-40B4-BE49-F238E27FC236}">
                <a16:creationId xmlns:a16="http://schemas.microsoft.com/office/drawing/2014/main" id="{BA537A01-1A12-41DF-A944-8542BDA6CA19}"/>
              </a:ext>
            </a:extLst>
          </p:cNvPr>
          <p:cNvCxnSpPr>
            <a:cxnSpLocks/>
          </p:cNvCxnSpPr>
          <p:nvPr/>
        </p:nvCxnSpPr>
        <p:spPr>
          <a:xfrm>
            <a:off x="4011724" y="4474803"/>
            <a:ext cx="0" cy="615067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7" name="Shape 193">
            <a:extLst>
              <a:ext uri="{FF2B5EF4-FFF2-40B4-BE49-F238E27FC236}">
                <a16:creationId xmlns:a16="http://schemas.microsoft.com/office/drawing/2014/main" id="{2F3DD327-7A70-425C-AF31-725FF26942C5}"/>
              </a:ext>
            </a:extLst>
          </p:cNvPr>
          <p:cNvCxnSpPr/>
          <p:nvPr/>
        </p:nvCxnSpPr>
        <p:spPr>
          <a:xfrm>
            <a:off x="4037772" y="3129525"/>
            <a:ext cx="4400" cy="393011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9" name="Shape 194">
            <a:extLst>
              <a:ext uri="{FF2B5EF4-FFF2-40B4-BE49-F238E27FC236}">
                <a16:creationId xmlns:a16="http://schemas.microsoft.com/office/drawing/2014/main" id="{88FA868F-F961-4439-BE17-3DBCC68D0765}"/>
              </a:ext>
            </a:extLst>
          </p:cNvPr>
          <p:cNvSpPr/>
          <p:nvPr/>
        </p:nvSpPr>
        <p:spPr>
          <a:xfrm>
            <a:off x="7503225" y="3531603"/>
            <a:ext cx="2102800" cy="943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600"/>
              <a:t>Galois/</a:t>
            </a:r>
            <a:r>
              <a:rPr lang="en" sz="1600" err="1"/>
              <a:t>Ligra</a:t>
            </a:r>
            <a:r>
              <a:rPr lang="en" sz="1600"/>
              <a:t> on multicore CPU or </a:t>
            </a:r>
            <a:endParaRPr lang="en-US" sz="1600"/>
          </a:p>
          <a:p>
            <a:r>
              <a:rPr lang="en" sz="1600" err="1"/>
              <a:t>IrGL</a:t>
            </a:r>
            <a:r>
              <a:rPr lang="en" sz="1600"/>
              <a:t>/CUDA on GPU</a:t>
            </a:r>
          </a:p>
        </p:txBody>
      </p:sp>
      <p:cxnSp>
        <p:nvCxnSpPr>
          <p:cNvPr id="53" name="Shape 196">
            <a:extLst>
              <a:ext uri="{FF2B5EF4-FFF2-40B4-BE49-F238E27FC236}">
                <a16:creationId xmlns:a16="http://schemas.microsoft.com/office/drawing/2014/main" id="{0D65C01B-38DE-41DE-A0B3-6F7342D3502E}"/>
              </a:ext>
            </a:extLst>
          </p:cNvPr>
          <p:cNvCxnSpPr/>
          <p:nvPr/>
        </p:nvCxnSpPr>
        <p:spPr>
          <a:xfrm>
            <a:off x="8554627" y="4474803"/>
            <a:ext cx="0" cy="615067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5" name="Shape 197">
            <a:extLst>
              <a:ext uri="{FF2B5EF4-FFF2-40B4-BE49-F238E27FC236}">
                <a16:creationId xmlns:a16="http://schemas.microsoft.com/office/drawing/2014/main" id="{BCBD9A5B-D03D-4503-92FB-166B61430116}"/>
              </a:ext>
            </a:extLst>
          </p:cNvPr>
          <p:cNvCxnSpPr/>
          <p:nvPr/>
        </p:nvCxnSpPr>
        <p:spPr>
          <a:xfrm>
            <a:off x="8521475" y="3129528"/>
            <a:ext cx="4400" cy="393009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9" name="Shape 199">
            <a:extLst>
              <a:ext uri="{FF2B5EF4-FFF2-40B4-BE49-F238E27FC236}">
                <a16:creationId xmlns:a16="http://schemas.microsoft.com/office/drawing/2014/main" id="{185C8E39-67EB-4C71-91E8-BEBEB11A3ADF}"/>
              </a:ext>
            </a:extLst>
          </p:cNvPr>
          <p:cNvCxnSpPr>
            <a:cxnSpLocks/>
          </p:cNvCxnSpPr>
          <p:nvPr/>
        </p:nvCxnSpPr>
        <p:spPr>
          <a:xfrm flipH="1">
            <a:off x="5063225" y="5387320"/>
            <a:ext cx="2427399" cy="6349"/>
          </a:xfrm>
          <a:prstGeom prst="straightConnector1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60" name="Shape 191">
            <a:extLst>
              <a:ext uri="{FF2B5EF4-FFF2-40B4-BE49-F238E27FC236}">
                <a16:creationId xmlns:a16="http://schemas.microsoft.com/office/drawing/2014/main" id="{8F27C039-F408-4980-9640-67D39F046E51}"/>
              </a:ext>
            </a:extLst>
          </p:cNvPr>
          <p:cNvSpPr/>
          <p:nvPr/>
        </p:nvSpPr>
        <p:spPr>
          <a:xfrm>
            <a:off x="2960324" y="2523132"/>
            <a:ext cx="2102800" cy="607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600">
                <a:solidFill>
                  <a:srgbClr val="0000FF"/>
                </a:solidFill>
              </a:rPr>
              <a:t>Gluon </a:t>
            </a:r>
            <a:r>
              <a:rPr lang="en" sz="1600" err="1">
                <a:solidFill>
                  <a:srgbClr val="0000FF"/>
                </a:solidFill>
              </a:rPr>
              <a:t>partitioner</a:t>
            </a:r>
            <a:endParaRPr sz="1600" err="1">
              <a:solidFill>
                <a:srgbClr val="0000FF"/>
              </a:solidFill>
            </a:endParaRPr>
          </a:p>
        </p:txBody>
      </p:sp>
      <p:sp>
        <p:nvSpPr>
          <p:cNvPr id="61" name="Shape 191">
            <a:extLst>
              <a:ext uri="{FF2B5EF4-FFF2-40B4-BE49-F238E27FC236}">
                <a16:creationId xmlns:a16="http://schemas.microsoft.com/office/drawing/2014/main" id="{75C60290-8C41-4630-9907-CBCC9927C05F}"/>
              </a:ext>
            </a:extLst>
          </p:cNvPr>
          <p:cNvSpPr/>
          <p:nvPr/>
        </p:nvSpPr>
        <p:spPr>
          <a:xfrm>
            <a:off x="7492217" y="2523132"/>
            <a:ext cx="2102800" cy="607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600">
                <a:solidFill>
                  <a:srgbClr val="0000FF"/>
                </a:solidFill>
              </a:rPr>
              <a:t>Gluon </a:t>
            </a:r>
            <a:r>
              <a:rPr lang="en" sz="1600" err="1">
                <a:solidFill>
                  <a:srgbClr val="0000FF"/>
                </a:solidFill>
              </a:rPr>
              <a:t>partitioner</a:t>
            </a:r>
            <a:endParaRPr lang="en-US" sz="2400" err="1"/>
          </a:p>
        </p:txBody>
      </p:sp>
      <p:sp>
        <p:nvSpPr>
          <p:cNvPr id="18" name="Shape 191">
            <a:extLst>
              <a:ext uri="{FF2B5EF4-FFF2-40B4-BE49-F238E27FC236}">
                <a16:creationId xmlns:a16="http://schemas.microsoft.com/office/drawing/2014/main" id="{C92F9AEB-42BD-4D7B-BF42-623660470002}"/>
              </a:ext>
            </a:extLst>
          </p:cNvPr>
          <p:cNvSpPr/>
          <p:nvPr/>
        </p:nvSpPr>
        <p:spPr>
          <a:xfrm>
            <a:off x="8149640" y="5089868"/>
            <a:ext cx="1456547" cy="607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600">
                <a:solidFill>
                  <a:srgbClr val="0000FF"/>
                </a:solidFill>
              </a:rPr>
              <a:t>Gluon comm. runtime</a:t>
            </a:r>
            <a:endParaRPr sz="1600">
              <a:solidFill>
                <a:srgbClr val="0000FF"/>
              </a:solidFill>
            </a:endParaRPr>
          </a:p>
        </p:txBody>
      </p:sp>
      <p:sp>
        <p:nvSpPr>
          <p:cNvPr id="19" name="Shape 191">
            <a:extLst>
              <a:ext uri="{FF2B5EF4-FFF2-40B4-BE49-F238E27FC236}">
                <a16:creationId xmlns:a16="http://schemas.microsoft.com/office/drawing/2014/main" id="{38C59FB5-2859-4323-B5F8-11DA19B24ED7}"/>
              </a:ext>
            </a:extLst>
          </p:cNvPr>
          <p:cNvSpPr/>
          <p:nvPr/>
        </p:nvSpPr>
        <p:spPr>
          <a:xfrm>
            <a:off x="4416804" y="5089869"/>
            <a:ext cx="646320" cy="607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600">
                <a:solidFill>
                  <a:srgbClr val="0000FF"/>
                </a:solidFill>
              </a:rPr>
              <a:t>MPI/LCI</a:t>
            </a:r>
            <a:endParaRPr lang="en-US" sz="2400"/>
          </a:p>
        </p:txBody>
      </p:sp>
      <p:sp>
        <p:nvSpPr>
          <p:cNvPr id="20" name="Shape 191">
            <a:extLst>
              <a:ext uri="{FF2B5EF4-FFF2-40B4-BE49-F238E27FC236}">
                <a16:creationId xmlns:a16="http://schemas.microsoft.com/office/drawing/2014/main" id="{A37457C7-B796-4E89-89FA-2A0344EBFE8C}"/>
              </a:ext>
            </a:extLst>
          </p:cNvPr>
          <p:cNvSpPr/>
          <p:nvPr/>
        </p:nvSpPr>
        <p:spPr>
          <a:xfrm>
            <a:off x="7493740" y="5089869"/>
            <a:ext cx="646320" cy="607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600">
                <a:solidFill>
                  <a:srgbClr val="0000FF"/>
                </a:solidFill>
              </a:rPr>
              <a:t>MPI/LCI</a:t>
            </a:r>
            <a:endParaRPr lang="en-US" sz="2400"/>
          </a:p>
        </p:txBody>
      </p:sp>
      <p:sp>
        <p:nvSpPr>
          <p:cNvPr id="21" name="Shape 88">
            <a:extLst>
              <a:ext uri="{FF2B5EF4-FFF2-40B4-BE49-F238E27FC236}">
                <a16:creationId xmlns:a16="http://schemas.microsoft.com/office/drawing/2014/main" id="{9C25E41C-E236-4129-AC1F-0F6A526B47C2}"/>
              </a:ext>
            </a:extLst>
          </p:cNvPr>
          <p:cNvSpPr txBox="1">
            <a:spLocks/>
          </p:cNvSpPr>
          <p:nvPr/>
        </p:nvSpPr>
        <p:spPr>
          <a:xfrm>
            <a:off x="10162800" y="5024896"/>
            <a:ext cx="2112515" cy="1175441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68580" indent="-68580" algn="l" defTabSz="6858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8803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2519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56235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69951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82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2396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867">
                <a:cs typeface="Calibri"/>
              </a:rPr>
              <a:t>Galois [SoSP’13]</a:t>
            </a:r>
          </a:p>
          <a:p>
            <a:pPr marL="152396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867" err="1">
                <a:cs typeface="Calibri"/>
              </a:rPr>
              <a:t>Ligra</a:t>
            </a:r>
            <a:r>
              <a:rPr lang="en-US" sz="1867">
                <a:cs typeface="Calibri"/>
              </a:rPr>
              <a:t> [PPoPP’13]</a:t>
            </a:r>
          </a:p>
          <a:p>
            <a:pPr marL="152396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867" err="1">
                <a:cs typeface="Calibri"/>
              </a:rPr>
              <a:t>IrGL</a:t>
            </a:r>
            <a:r>
              <a:rPr lang="en-US" sz="1867">
                <a:cs typeface="Calibri"/>
              </a:rPr>
              <a:t> [OOPSLA’16]</a:t>
            </a:r>
          </a:p>
          <a:p>
            <a:pPr marL="152396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867">
                <a:cs typeface="Calibri"/>
              </a:rPr>
              <a:t>LCI [IPDPS’18]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EC13AA8-1687-4962-AE6F-4E606FE9EDB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829232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292EE3-07B0-86A2-0D6F-0284EEF7D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 Structured CSR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1B7999-23A1-721F-BEB8-D7EDFE8C46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6844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Key ideas</a:t>
            </a:r>
          </a:p>
          <a:p>
            <a:r>
              <a:rPr lang="en-US" dirty="0"/>
              <a:t>CSR: great read performance, poor write performance</a:t>
            </a:r>
          </a:p>
          <a:p>
            <a:r>
              <a:rPr lang="en-US" dirty="0"/>
              <a:t>Log-structure </a:t>
            </a:r>
            <a:r>
              <a:rPr lang="en-US" dirty="0">
                <a:sym typeface="Wingdings" panose="05000000000000000000" pitchFamily="2" charset="2"/>
              </a:rPr>
              <a:t> </a:t>
            </a:r>
          </a:p>
          <a:p>
            <a:pPr lvl="1"/>
            <a:r>
              <a:rPr lang="en-US" dirty="0"/>
              <a:t>preserves read locality for evolving CSR</a:t>
            </a:r>
          </a:p>
          <a:p>
            <a:pPr lvl="1"/>
            <a:r>
              <a:rPr lang="en-US" dirty="0"/>
              <a:t>Append-only writes </a:t>
            </a:r>
            <a:r>
              <a:rPr lang="en-US" dirty="0">
                <a:sym typeface="Wingdings" panose="05000000000000000000" pitchFamily="2" charset="2"/>
              </a:rPr>
              <a:t> better write performance</a:t>
            </a:r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Key questions</a:t>
            </a:r>
          </a:p>
          <a:p>
            <a:r>
              <a:rPr lang="en-US" dirty="0">
                <a:sym typeface="Wingdings" panose="05000000000000000000" pitchFamily="2" charset="2"/>
              </a:rPr>
              <a:t>Representation for topology</a:t>
            </a:r>
          </a:p>
          <a:p>
            <a:r>
              <a:rPr lang="en-US" dirty="0">
                <a:sym typeface="Wingdings" panose="05000000000000000000" pitchFamily="2" charset="2"/>
              </a:rPr>
              <a:t>Representation for properties</a:t>
            </a:r>
          </a:p>
          <a:p>
            <a:r>
              <a:rPr lang="en-US" dirty="0">
                <a:sym typeface="Wingdings" panose="05000000000000000000" pitchFamily="2" charset="2"/>
              </a:rPr>
              <a:t>Synchronization design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34327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8"/>
          <p:cNvSpPr txBox="1">
            <a:spLocks noGrp="1"/>
          </p:cNvSpPr>
          <p:nvPr>
            <p:ph type="title"/>
          </p:nvPr>
        </p:nvSpPr>
        <p:spPr>
          <a:xfrm>
            <a:off x="1730000" y="525000"/>
            <a:ext cx="9385200" cy="1218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 dirty="0"/>
              <a:t>Background: LPGs</a:t>
            </a:r>
            <a:endParaRPr dirty="0"/>
          </a:p>
        </p:txBody>
      </p:sp>
      <p:sp>
        <p:nvSpPr>
          <p:cNvPr id="181" name="Google Shape;181;p18"/>
          <p:cNvSpPr txBox="1">
            <a:spLocks noGrp="1"/>
          </p:cNvSpPr>
          <p:nvPr>
            <p:ph type="body" idx="1"/>
          </p:nvPr>
        </p:nvSpPr>
        <p:spPr>
          <a:xfrm>
            <a:off x="1730000" y="1707551"/>
            <a:ext cx="9385200" cy="3881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indent="-440256">
              <a:buSzPts val="1600"/>
            </a:pPr>
            <a:r>
              <a:rPr lang="en-US" sz="2133" dirty="0"/>
              <a:t>TBD</a:t>
            </a:r>
            <a:endParaRPr sz="2133" dirty="0"/>
          </a:p>
        </p:txBody>
      </p:sp>
      <p:sp>
        <p:nvSpPr>
          <p:cNvPr id="200" name="Google Shape;200;p18"/>
          <p:cNvSpPr txBox="1"/>
          <p:nvPr/>
        </p:nvSpPr>
        <p:spPr>
          <a:xfrm>
            <a:off x="8740433" y="597101"/>
            <a:ext cx="2758800" cy="471948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1467" dirty="0">
                <a:latin typeface="Lato"/>
                <a:ea typeface="Lato"/>
                <a:cs typeface="Lato"/>
                <a:sym typeface="Lato"/>
              </a:rPr>
              <a:t>Labeled property graphs</a:t>
            </a:r>
            <a:endParaRPr sz="1467" dirty="0"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35492232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8"/>
          <p:cNvSpPr txBox="1">
            <a:spLocks noGrp="1"/>
          </p:cNvSpPr>
          <p:nvPr>
            <p:ph type="title"/>
          </p:nvPr>
        </p:nvSpPr>
        <p:spPr>
          <a:xfrm>
            <a:off x="1730000" y="525000"/>
            <a:ext cx="9385200" cy="1218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 dirty="0"/>
              <a:t>Background: CSR</a:t>
            </a:r>
            <a:endParaRPr dirty="0"/>
          </a:p>
        </p:txBody>
      </p:sp>
      <p:sp>
        <p:nvSpPr>
          <p:cNvPr id="181" name="Google Shape;181;p18"/>
          <p:cNvSpPr txBox="1">
            <a:spLocks noGrp="1"/>
          </p:cNvSpPr>
          <p:nvPr>
            <p:ph type="body" idx="1"/>
          </p:nvPr>
        </p:nvSpPr>
        <p:spPr>
          <a:xfrm>
            <a:off x="1730000" y="1707551"/>
            <a:ext cx="9385200" cy="3881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indent="-440256">
              <a:buSzPts val="1600"/>
            </a:pPr>
            <a:r>
              <a:rPr lang="en" sz="2133" dirty="0"/>
              <a:t>Represents topology only</a:t>
            </a:r>
          </a:p>
          <a:p>
            <a:pPr indent="-440256">
              <a:buSzPts val="1600"/>
            </a:pPr>
            <a:r>
              <a:rPr lang="en" sz="2133" dirty="0"/>
              <a:t>Compressed Sparse Row</a:t>
            </a:r>
            <a:endParaRPr sz="2133" dirty="0"/>
          </a:p>
          <a:p>
            <a:pPr lvl="1" indent="-440256">
              <a:spcBef>
                <a:spcPts val="0"/>
              </a:spcBef>
              <a:buSzPts val="1600"/>
            </a:pPr>
            <a:r>
              <a:rPr lang="en" sz="2133" dirty="0"/>
              <a:t>Vertex Array</a:t>
            </a:r>
            <a:endParaRPr sz="2133" dirty="0"/>
          </a:p>
          <a:p>
            <a:pPr lvl="1" indent="-440256">
              <a:spcBef>
                <a:spcPts val="0"/>
              </a:spcBef>
              <a:buSzPts val="1600"/>
            </a:pPr>
            <a:r>
              <a:rPr lang="en" sz="2133" dirty="0"/>
              <a:t>Edge Array</a:t>
            </a:r>
            <a:endParaRPr sz="2133" dirty="0"/>
          </a:p>
          <a:p>
            <a:pPr indent="-440256">
              <a:buSzPts val="1600"/>
            </a:pPr>
            <a:r>
              <a:rPr lang="en" sz="2133" dirty="0"/>
              <a:t>Goals:</a:t>
            </a:r>
            <a:endParaRPr sz="2133" dirty="0"/>
          </a:p>
          <a:p>
            <a:pPr lvl="1" indent="-440256">
              <a:spcBef>
                <a:spcPts val="0"/>
              </a:spcBef>
              <a:buSzPts val="1600"/>
            </a:pPr>
            <a:r>
              <a:rPr lang="en" sz="2133" dirty="0"/>
              <a:t>Increase cache-ability of graph</a:t>
            </a:r>
            <a:endParaRPr sz="2133" dirty="0"/>
          </a:p>
          <a:p>
            <a:pPr lvl="1" indent="-440256">
              <a:spcBef>
                <a:spcPts val="0"/>
              </a:spcBef>
              <a:buSzPts val="1600"/>
            </a:pPr>
            <a:r>
              <a:rPr lang="en" sz="2133" dirty="0"/>
              <a:t>Represent sparse data efficiently</a:t>
            </a:r>
            <a:endParaRPr sz="2133" dirty="0"/>
          </a:p>
          <a:p>
            <a:pPr lvl="1" indent="-440256">
              <a:spcBef>
                <a:spcPts val="0"/>
              </a:spcBef>
              <a:buSzPts val="1600"/>
            </a:pPr>
            <a:r>
              <a:rPr lang="en" sz="2133" dirty="0"/>
              <a:t>We need to cover adding properties</a:t>
            </a:r>
            <a:endParaRPr sz="2133" dirty="0"/>
          </a:p>
        </p:txBody>
      </p:sp>
      <p:sp>
        <p:nvSpPr>
          <p:cNvPr id="182" name="Google Shape;182;p18"/>
          <p:cNvSpPr/>
          <p:nvPr/>
        </p:nvSpPr>
        <p:spPr>
          <a:xfrm>
            <a:off x="2285517" y="5089200"/>
            <a:ext cx="592800" cy="630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2400"/>
              <a:t>0</a:t>
            </a:r>
            <a:endParaRPr sz="2400"/>
          </a:p>
        </p:txBody>
      </p:sp>
      <p:sp>
        <p:nvSpPr>
          <p:cNvPr id="183" name="Google Shape;183;p18"/>
          <p:cNvSpPr/>
          <p:nvPr/>
        </p:nvSpPr>
        <p:spPr>
          <a:xfrm>
            <a:off x="1524000" y="6227600"/>
            <a:ext cx="592800" cy="630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2400"/>
              <a:t>2</a:t>
            </a:r>
            <a:endParaRPr sz="2400"/>
          </a:p>
        </p:txBody>
      </p:sp>
      <p:sp>
        <p:nvSpPr>
          <p:cNvPr id="184" name="Google Shape;184;p18"/>
          <p:cNvSpPr/>
          <p:nvPr/>
        </p:nvSpPr>
        <p:spPr>
          <a:xfrm>
            <a:off x="3047033" y="6227600"/>
            <a:ext cx="592800" cy="630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2400"/>
              <a:t>1</a:t>
            </a:r>
            <a:endParaRPr sz="2400"/>
          </a:p>
        </p:txBody>
      </p:sp>
      <p:cxnSp>
        <p:nvCxnSpPr>
          <p:cNvPr id="185" name="Google Shape;185;p18"/>
          <p:cNvCxnSpPr>
            <a:endCxn id="184" idx="1"/>
          </p:cNvCxnSpPr>
          <p:nvPr/>
        </p:nvCxnSpPr>
        <p:spPr>
          <a:xfrm>
            <a:off x="2784647" y="5616320"/>
            <a:ext cx="349200" cy="7036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86" name="Google Shape;186;p18"/>
          <p:cNvCxnSpPr>
            <a:stCxn id="184" idx="2"/>
            <a:endCxn id="183" idx="6"/>
          </p:cNvCxnSpPr>
          <p:nvPr/>
        </p:nvCxnSpPr>
        <p:spPr>
          <a:xfrm rot="10800000">
            <a:off x="2116633" y="6542800"/>
            <a:ext cx="9304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87" name="Google Shape;187;p18"/>
          <p:cNvCxnSpPr>
            <a:stCxn id="183" idx="0"/>
            <a:endCxn id="182" idx="3"/>
          </p:cNvCxnSpPr>
          <p:nvPr/>
        </p:nvCxnSpPr>
        <p:spPr>
          <a:xfrm rot="10800000" flipH="1">
            <a:off x="1820400" y="5627200"/>
            <a:ext cx="552000" cy="6004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88" name="Google Shape;188;p18"/>
          <p:cNvSpPr txBox="1"/>
          <p:nvPr/>
        </p:nvSpPr>
        <p:spPr>
          <a:xfrm>
            <a:off x="2116667" y="5907867"/>
            <a:ext cx="12888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12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09-15;</a:t>
            </a:r>
            <a:endParaRPr sz="12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  <a:p>
            <a:r>
              <a:rPr lang="en" sz="12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2,000,000</a:t>
            </a:r>
            <a:endParaRPr sz="12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9" name="Google Shape;189;p18"/>
          <p:cNvSpPr/>
          <p:nvPr/>
        </p:nvSpPr>
        <p:spPr>
          <a:xfrm>
            <a:off x="4424233" y="5455633"/>
            <a:ext cx="2243600" cy="10224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CSR</a:t>
            </a:r>
            <a:endParaRPr sz="2400"/>
          </a:p>
        </p:txBody>
      </p:sp>
      <p:sp>
        <p:nvSpPr>
          <p:cNvPr id="190" name="Google Shape;190;p18"/>
          <p:cNvSpPr/>
          <p:nvPr/>
        </p:nvSpPr>
        <p:spPr>
          <a:xfrm>
            <a:off x="7192767" y="5455633"/>
            <a:ext cx="389200" cy="3092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0</a:t>
            </a:r>
            <a:endParaRPr sz="2400"/>
          </a:p>
        </p:txBody>
      </p:sp>
      <p:sp>
        <p:nvSpPr>
          <p:cNvPr id="191" name="Google Shape;191;p18"/>
          <p:cNvSpPr/>
          <p:nvPr/>
        </p:nvSpPr>
        <p:spPr>
          <a:xfrm>
            <a:off x="7581967" y="5455633"/>
            <a:ext cx="389200" cy="3092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1</a:t>
            </a:r>
            <a:endParaRPr sz="2400"/>
          </a:p>
        </p:txBody>
      </p:sp>
      <p:sp>
        <p:nvSpPr>
          <p:cNvPr id="192" name="Google Shape;192;p18"/>
          <p:cNvSpPr/>
          <p:nvPr/>
        </p:nvSpPr>
        <p:spPr>
          <a:xfrm>
            <a:off x="7958233" y="5455633"/>
            <a:ext cx="389200" cy="3092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2</a:t>
            </a:r>
            <a:endParaRPr sz="2400"/>
          </a:p>
        </p:txBody>
      </p:sp>
      <p:sp>
        <p:nvSpPr>
          <p:cNvPr id="193" name="Google Shape;193;p18"/>
          <p:cNvSpPr/>
          <p:nvPr/>
        </p:nvSpPr>
        <p:spPr>
          <a:xfrm>
            <a:off x="8347433" y="5455633"/>
            <a:ext cx="389200" cy="3092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3</a:t>
            </a:r>
            <a:endParaRPr sz="2400"/>
          </a:p>
        </p:txBody>
      </p:sp>
      <p:sp>
        <p:nvSpPr>
          <p:cNvPr id="194" name="Google Shape;194;p18"/>
          <p:cNvSpPr/>
          <p:nvPr/>
        </p:nvSpPr>
        <p:spPr>
          <a:xfrm>
            <a:off x="7192767" y="6388200"/>
            <a:ext cx="389200" cy="3092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1</a:t>
            </a:r>
            <a:endParaRPr sz="2400"/>
          </a:p>
        </p:txBody>
      </p:sp>
      <p:sp>
        <p:nvSpPr>
          <p:cNvPr id="195" name="Google Shape;195;p18"/>
          <p:cNvSpPr/>
          <p:nvPr/>
        </p:nvSpPr>
        <p:spPr>
          <a:xfrm>
            <a:off x="7581967" y="6388200"/>
            <a:ext cx="389200" cy="3092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2</a:t>
            </a:r>
            <a:endParaRPr sz="2400"/>
          </a:p>
        </p:txBody>
      </p:sp>
      <p:sp>
        <p:nvSpPr>
          <p:cNvPr id="196" name="Google Shape;196;p18"/>
          <p:cNvSpPr/>
          <p:nvPr/>
        </p:nvSpPr>
        <p:spPr>
          <a:xfrm>
            <a:off x="7958233" y="6388200"/>
            <a:ext cx="389200" cy="3092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3</a:t>
            </a:r>
            <a:endParaRPr sz="2400"/>
          </a:p>
        </p:txBody>
      </p:sp>
      <p:cxnSp>
        <p:nvCxnSpPr>
          <p:cNvPr id="197" name="Google Shape;197;p18"/>
          <p:cNvCxnSpPr>
            <a:stCxn id="190" idx="2"/>
            <a:endCxn id="194" idx="0"/>
          </p:cNvCxnSpPr>
          <p:nvPr/>
        </p:nvCxnSpPr>
        <p:spPr>
          <a:xfrm>
            <a:off x="7387367" y="5764833"/>
            <a:ext cx="0" cy="623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98" name="Google Shape;198;p18"/>
          <p:cNvCxnSpPr>
            <a:stCxn id="191" idx="2"/>
            <a:endCxn id="195" idx="0"/>
          </p:cNvCxnSpPr>
          <p:nvPr/>
        </p:nvCxnSpPr>
        <p:spPr>
          <a:xfrm>
            <a:off x="7776567" y="5764833"/>
            <a:ext cx="0" cy="623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99" name="Google Shape;199;p18"/>
          <p:cNvCxnSpPr>
            <a:stCxn id="192" idx="2"/>
            <a:endCxn id="196" idx="0"/>
          </p:cNvCxnSpPr>
          <p:nvPr/>
        </p:nvCxnSpPr>
        <p:spPr>
          <a:xfrm>
            <a:off x="8152833" y="5764833"/>
            <a:ext cx="0" cy="623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00" name="Google Shape;200;p18"/>
          <p:cNvSpPr txBox="1"/>
          <p:nvPr/>
        </p:nvSpPr>
        <p:spPr>
          <a:xfrm>
            <a:off x="8740433" y="597101"/>
            <a:ext cx="2758800" cy="923482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1467" dirty="0">
                <a:latin typeface="Lato"/>
                <a:ea typeface="Lato"/>
                <a:cs typeface="Lato"/>
                <a:sym typeface="Lato"/>
              </a:rPr>
              <a:t>CSR is an efficient way to represent sparse graphs</a:t>
            </a:r>
          </a:p>
          <a:p>
            <a:r>
              <a:rPr lang="en-US" sz="1467" dirty="0">
                <a:latin typeface="Lato"/>
                <a:ea typeface="Lato"/>
                <a:cs typeface="Lato"/>
                <a:sym typeface="Lato"/>
              </a:rPr>
              <a:t>B</a:t>
            </a:r>
            <a:r>
              <a:rPr lang="en" sz="1467" dirty="0" err="1">
                <a:latin typeface="Lato"/>
                <a:ea typeface="Lato"/>
                <a:cs typeface="Lato"/>
                <a:sym typeface="Lato"/>
              </a:rPr>
              <a:t>ut</a:t>
            </a:r>
            <a:r>
              <a:rPr lang="en" sz="1467" dirty="0">
                <a:latin typeface="Lato"/>
                <a:ea typeface="Lato"/>
                <a:cs typeface="Lato"/>
                <a:sym typeface="Lato"/>
              </a:rPr>
              <a:t> not efficiently updateable</a:t>
            </a:r>
            <a:endParaRPr sz="1467" dirty="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A13BF-844B-E593-B283-2521A5EE1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Background: 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79F3EC-1977-5709-D24F-3B2BFED336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Edgelist</a:t>
            </a:r>
            <a:endParaRPr lang="en-US" dirty="0"/>
          </a:p>
          <a:p>
            <a:r>
              <a:rPr lang="en-US" dirty="0"/>
              <a:t>Efficiently updatable</a:t>
            </a:r>
          </a:p>
          <a:p>
            <a:r>
              <a:rPr lang="en-US" dirty="0"/>
              <a:t>Poor locality for read-dominated workloads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Morph Graph: a fast EL variant</a:t>
            </a:r>
          </a:p>
          <a:p>
            <a:pPr lvl="1"/>
            <a:r>
              <a:rPr lang="en-US" dirty="0"/>
              <a:t>Exponential growth of edge list arrays instead of linked lists</a:t>
            </a:r>
          </a:p>
          <a:p>
            <a:pPr lvl="1"/>
            <a:r>
              <a:rPr lang="en-US" dirty="0"/>
              <a:t>Trade memory for locality, amortize allocation overheads</a:t>
            </a:r>
          </a:p>
        </p:txBody>
      </p:sp>
    </p:spTree>
    <p:extLst>
      <p:ext uri="{BB962C8B-B14F-4D97-AF65-F5344CB8AC3E}">
        <p14:creationId xmlns:p14="http://schemas.microsoft.com/office/powerpoint/2010/main" val="23116931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0"/>
          <p:cNvSpPr txBox="1">
            <a:spLocks noGrp="1"/>
          </p:cNvSpPr>
          <p:nvPr>
            <p:ph type="title"/>
          </p:nvPr>
        </p:nvSpPr>
        <p:spPr>
          <a:xfrm>
            <a:off x="1730000" y="525000"/>
            <a:ext cx="9385200" cy="1218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/>
              <a:t>Ingesting Updates</a:t>
            </a:r>
            <a:endParaRPr/>
          </a:p>
        </p:txBody>
      </p:sp>
      <p:sp>
        <p:nvSpPr>
          <p:cNvPr id="238" name="Google Shape;238;p20"/>
          <p:cNvSpPr txBox="1">
            <a:spLocks noGrp="1"/>
          </p:cNvSpPr>
          <p:nvPr>
            <p:ph type="body" idx="1"/>
          </p:nvPr>
        </p:nvSpPr>
        <p:spPr>
          <a:xfrm>
            <a:off x="1730000" y="2090067"/>
            <a:ext cx="9385200" cy="3881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indent="-440256">
              <a:buSzPts val="1600"/>
            </a:pPr>
            <a:r>
              <a:rPr lang="en" sz="2133" dirty="0"/>
              <a:t>Evolving graphs evolve</a:t>
            </a:r>
            <a:endParaRPr sz="933" dirty="0"/>
          </a:p>
          <a:p>
            <a:pPr indent="-440256">
              <a:buSzPts val="1600"/>
            </a:pPr>
            <a:r>
              <a:rPr lang="en" sz="2133" dirty="0"/>
              <a:t>So our structure needs to accommodate these changes</a:t>
            </a:r>
            <a:endParaRPr sz="2133" dirty="0"/>
          </a:p>
          <a:p>
            <a:pPr indent="-440256">
              <a:buSzPts val="1600"/>
            </a:pPr>
            <a:r>
              <a:rPr lang="en" sz="2133" dirty="0"/>
              <a:t>Changes to Understand:</a:t>
            </a:r>
            <a:endParaRPr sz="2133" dirty="0"/>
          </a:p>
          <a:p>
            <a:pPr lvl="1" indent="-440256">
              <a:spcBef>
                <a:spcPts val="0"/>
              </a:spcBef>
              <a:buSzPts val="1600"/>
            </a:pPr>
            <a:r>
              <a:rPr lang="en" sz="2133" dirty="0"/>
              <a:t>Adding a Node</a:t>
            </a:r>
            <a:endParaRPr sz="2133" dirty="0"/>
          </a:p>
          <a:p>
            <a:pPr lvl="1" indent="-440256">
              <a:spcBef>
                <a:spcPts val="0"/>
              </a:spcBef>
              <a:buSzPts val="1600"/>
            </a:pPr>
            <a:r>
              <a:rPr lang="en" sz="2133" dirty="0"/>
              <a:t>Adding an Edge</a:t>
            </a:r>
          </a:p>
          <a:p>
            <a:pPr lvl="1" indent="-440256">
              <a:spcBef>
                <a:spcPts val="0"/>
              </a:spcBef>
              <a:buSzPts val="1600"/>
            </a:pPr>
            <a:r>
              <a:rPr lang="en" sz="2133" dirty="0"/>
              <a:t>Batch additions</a:t>
            </a:r>
          </a:p>
          <a:p>
            <a:pPr lvl="1" indent="-440256">
              <a:spcBef>
                <a:spcPts val="0"/>
              </a:spcBef>
              <a:buSzPts val="1600"/>
            </a:pPr>
            <a:r>
              <a:rPr lang="en" sz="2133" dirty="0"/>
              <a:t>Topology updates: </a:t>
            </a:r>
            <a:r>
              <a:rPr lang="en" sz="2133" i="1" dirty="0"/>
              <a:t>additions only</a:t>
            </a:r>
          </a:p>
          <a:p>
            <a:pPr lvl="2" indent="-440256">
              <a:spcBef>
                <a:spcPts val="0"/>
              </a:spcBef>
              <a:buSzPts val="1600"/>
            </a:pPr>
            <a:r>
              <a:rPr lang="en" sz="1733" dirty="0"/>
              <a:t>Deletions are trivial to support but not needed</a:t>
            </a:r>
          </a:p>
          <a:p>
            <a:pPr lvl="2" indent="-440256">
              <a:spcBef>
                <a:spcPts val="0"/>
              </a:spcBef>
              <a:buSzPts val="1600"/>
            </a:pPr>
            <a:r>
              <a:rPr lang="en-US" sz="1733" dirty="0"/>
              <a:t>U</a:t>
            </a:r>
            <a:r>
              <a:rPr lang="en" sz="1733" dirty="0" err="1"/>
              <a:t>pdates</a:t>
            </a:r>
            <a:r>
              <a:rPr lang="en" sz="1733" dirty="0"/>
              <a:t>: delete </a:t>
            </a:r>
            <a:r>
              <a:rPr lang="en" sz="1733" dirty="0">
                <a:sym typeface="Wingdings" pitchFamily="2" charset="2"/>
              </a:rPr>
              <a:t> add, but also not needed</a:t>
            </a:r>
            <a:endParaRPr lang="en" sz="1733" dirty="0"/>
          </a:p>
          <a:p>
            <a:pPr lvl="1" indent="-440256">
              <a:spcBef>
                <a:spcPts val="0"/>
              </a:spcBef>
              <a:buSzPts val="1600"/>
            </a:pPr>
            <a:endParaRPr sz="2133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5" name="Picture 4" descr="The image “http://www.isbreading.org/wp-content/uploads/2008/10/louvre.jpg” cannot be displayed, because it contains errors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0700" y="1954733"/>
            <a:ext cx="3746500" cy="42956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>
          <a:xfrm>
            <a:off x="2209800" y="-152400"/>
            <a:ext cx="7772400" cy="1143000"/>
          </a:xfrm>
        </p:spPr>
        <p:txBody>
          <a:bodyPr/>
          <a:lstStyle/>
          <a:p>
            <a:pPr eaLnBrk="1" hangingPunct="1"/>
            <a:r>
              <a:rPr lang="en-US"/>
              <a:t>Galois system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1600201" y="1752600"/>
            <a:ext cx="4740500" cy="5105400"/>
          </a:xfrm>
        </p:spPr>
        <p:txBody>
          <a:bodyPr>
            <a:normAutofit fontScale="92500"/>
          </a:bodyPr>
          <a:lstStyle/>
          <a:p>
            <a:pPr>
              <a:defRPr/>
            </a:pPr>
            <a:r>
              <a:rPr lang="en-US" sz="3200">
                <a:solidFill>
                  <a:srgbClr val="0000FF"/>
                </a:solidFill>
              </a:rPr>
              <a:t>Ubiquitous parallelism:</a:t>
            </a:r>
          </a:p>
          <a:p>
            <a:pPr lvl="1">
              <a:defRPr/>
            </a:pPr>
            <a:r>
              <a:rPr lang="en-US"/>
              <a:t>small number of expert programmers (</a:t>
            </a:r>
            <a:r>
              <a:rPr lang="en-US" err="1"/>
              <a:t>Stephanies</a:t>
            </a:r>
            <a:r>
              <a:rPr lang="en-US"/>
              <a:t>) must support  large number of application programmers (Joes)</a:t>
            </a:r>
          </a:p>
          <a:p>
            <a:pPr lvl="1">
              <a:defRPr/>
            </a:pPr>
            <a:r>
              <a:rPr lang="en-US"/>
              <a:t>cf. SQL</a:t>
            </a:r>
          </a:p>
          <a:p>
            <a:pPr>
              <a:defRPr/>
            </a:pPr>
            <a:r>
              <a:rPr lang="en-US" sz="3200">
                <a:solidFill>
                  <a:srgbClr val="0000FF"/>
                </a:solidFill>
              </a:rPr>
              <a:t>Galois system:</a:t>
            </a:r>
          </a:p>
          <a:p>
            <a:pPr lvl="1">
              <a:defRPr/>
            </a:pPr>
            <a:r>
              <a:rPr lang="en-US"/>
              <a:t>Stephanie: library of concurrent data structures and runtime system</a:t>
            </a:r>
          </a:p>
          <a:p>
            <a:pPr lvl="1">
              <a:defRPr/>
            </a:pPr>
            <a:r>
              <a:rPr lang="en-US"/>
              <a:t>Joe: application code in sequential C++</a:t>
            </a:r>
          </a:p>
          <a:p>
            <a:pPr lvl="2">
              <a:defRPr/>
            </a:pPr>
            <a:r>
              <a:rPr lang="en-US"/>
              <a:t>Galois set iterator for highlighting opportunities for exploiting ADP</a:t>
            </a:r>
          </a:p>
        </p:txBody>
      </p:sp>
      <p:sp>
        <p:nvSpPr>
          <p:cNvPr id="38919" name="TextBox 3"/>
          <p:cNvSpPr txBox="1">
            <a:spLocks noChangeArrowheads="1"/>
          </p:cNvSpPr>
          <p:nvPr/>
        </p:nvSpPr>
        <p:spPr bwMode="auto">
          <a:xfrm>
            <a:off x="2023871" y="914401"/>
            <a:ext cx="8241359" cy="461665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sz="2400">
                <a:solidFill>
                  <a:srgbClr val="FF0000"/>
                </a:solidFill>
              </a:rPr>
              <a:t>Parallel program = Operator + Schedule + Parallel data structures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90750" y="2667001"/>
            <a:ext cx="3304110" cy="461665"/>
          </a:xfrm>
          <a:prstGeom prst="rect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>
              <a:buFontTx/>
              <a:buNone/>
              <a:defRPr sz="3200">
                <a:latin typeface="Times New Roman" pitchFamily="18" charset="0"/>
              </a:defRPr>
            </a:lvl1pPr>
            <a:lvl2pPr marL="742950" indent="-285750" eaLnBrk="0" hangingPunct="0">
              <a:defRPr sz="2000">
                <a:latin typeface="Times New Roman" pitchFamily="18" charset="0"/>
              </a:defRPr>
            </a:lvl2pPr>
            <a:lvl3pPr marL="1143000" indent="-228600" eaLnBrk="0" hangingPunct="0">
              <a:defRPr sz="2000">
                <a:latin typeface="Times New Roman" pitchFamily="18" charset="0"/>
              </a:defRPr>
            </a:lvl3pPr>
            <a:lvl4pPr marL="1600200" indent="-228600" eaLnBrk="0" hangingPunct="0">
              <a:defRPr sz="2000">
                <a:latin typeface="Times New Roman" pitchFamily="18" charset="0"/>
              </a:defRPr>
            </a:lvl4pPr>
            <a:lvl5pPr marL="2057400" indent="-228600" eaLnBrk="0" hangingPunct="0">
              <a:defRPr sz="2000">
                <a:latin typeface="Times New Roman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–"/>
              <a:defRPr sz="2000">
                <a:latin typeface="Times New Roman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–"/>
              <a:defRPr sz="2000">
                <a:latin typeface="Times New Roman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–"/>
              <a:defRPr sz="2000">
                <a:latin typeface="Times New Roman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–"/>
              <a:defRPr sz="2000">
                <a:latin typeface="Times New Roman" pitchFamily="18" charset="0"/>
              </a:defRPr>
            </a:lvl9pPr>
          </a:lstStyle>
          <a:p>
            <a:r>
              <a:rPr lang="en-US" sz="2400">
                <a:solidFill>
                  <a:prstClr val="black"/>
                </a:solidFill>
              </a:rPr>
              <a:t>Joe: Operator + Schedule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096001" y="4516630"/>
            <a:ext cx="4357283" cy="830997"/>
          </a:xfrm>
          <a:prstGeom prst="rect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>
              <a:buFontTx/>
              <a:buNone/>
              <a:defRPr sz="3200">
                <a:latin typeface="Times New Roman" pitchFamily="18" charset="0"/>
              </a:defRPr>
            </a:lvl1pPr>
            <a:lvl2pPr marL="742950" indent="-285750" eaLnBrk="0" hangingPunct="0">
              <a:defRPr sz="2000">
                <a:latin typeface="Times New Roman" pitchFamily="18" charset="0"/>
              </a:defRPr>
            </a:lvl2pPr>
            <a:lvl3pPr marL="1143000" indent="-228600" eaLnBrk="0" hangingPunct="0">
              <a:defRPr sz="2000">
                <a:latin typeface="Times New Roman" pitchFamily="18" charset="0"/>
              </a:defRPr>
            </a:lvl3pPr>
            <a:lvl4pPr marL="1600200" indent="-228600" eaLnBrk="0" hangingPunct="0">
              <a:defRPr sz="2000">
                <a:latin typeface="Times New Roman" pitchFamily="18" charset="0"/>
              </a:defRPr>
            </a:lvl4pPr>
            <a:lvl5pPr marL="2057400" indent="-228600" eaLnBrk="0" hangingPunct="0">
              <a:defRPr sz="2000">
                <a:latin typeface="Times New Roman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–"/>
              <a:defRPr sz="2000">
                <a:latin typeface="Times New Roman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–"/>
              <a:defRPr sz="2000">
                <a:latin typeface="Times New Roman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–"/>
              <a:defRPr sz="2000">
                <a:latin typeface="Times New Roman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–"/>
              <a:defRPr sz="2000">
                <a:latin typeface="Times New Roman" pitchFamily="18" charset="0"/>
              </a:defRPr>
            </a:lvl9pPr>
          </a:lstStyle>
          <a:p>
            <a:pPr algn="ctr"/>
            <a:r>
              <a:rPr lang="en-US" sz="2400">
                <a:solidFill>
                  <a:prstClr val="black"/>
                </a:solidFill>
              </a:rPr>
              <a:t>Stephanie: Parallel data structures</a:t>
            </a:r>
          </a:p>
          <a:p>
            <a:pPr algn="ctr"/>
            <a:r>
              <a:rPr lang="en-US" sz="2400">
                <a:solidFill>
                  <a:prstClr val="black"/>
                </a:solidFill>
              </a:rPr>
              <a:t>and runtime system</a:t>
            </a:r>
          </a:p>
        </p:txBody>
      </p:sp>
      <p:sp>
        <p:nvSpPr>
          <p:cNvPr id="12" name="Line 9"/>
          <p:cNvSpPr>
            <a:spLocks noChangeShapeType="1"/>
          </p:cNvSpPr>
          <p:nvPr/>
        </p:nvSpPr>
        <p:spPr bwMode="auto">
          <a:xfrm>
            <a:off x="8084243" y="2013128"/>
            <a:ext cx="44065" cy="1863000"/>
          </a:xfrm>
          <a:prstGeom prst="line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>
            <a:spAutoFit/>
          </a:bodyPr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23734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9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1"/>
          <p:cNvSpPr txBox="1">
            <a:spLocks noGrp="1"/>
          </p:cNvSpPr>
          <p:nvPr>
            <p:ph type="title"/>
          </p:nvPr>
        </p:nvSpPr>
        <p:spPr>
          <a:xfrm>
            <a:off x="1730000" y="525000"/>
            <a:ext cx="9385200" cy="1218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 dirty="0"/>
              <a:t>Adding a Node</a:t>
            </a:r>
            <a:endParaRPr dirty="0"/>
          </a:p>
        </p:txBody>
      </p:sp>
      <p:sp>
        <p:nvSpPr>
          <p:cNvPr id="244" name="Google Shape;244;p21"/>
          <p:cNvSpPr/>
          <p:nvPr/>
        </p:nvSpPr>
        <p:spPr>
          <a:xfrm>
            <a:off x="1199817" y="2865867"/>
            <a:ext cx="592800" cy="630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0</a:t>
            </a:r>
            <a:endParaRPr sz="2400"/>
          </a:p>
        </p:txBody>
      </p:sp>
      <p:sp>
        <p:nvSpPr>
          <p:cNvPr id="245" name="Google Shape;245;p21"/>
          <p:cNvSpPr/>
          <p:nvPr/>
        </p:nvSpPr>
        <p:spPr>
          <a:xfrm>
            <a:off x="438300" y="3732833"/>
            <a:ext cx="592800" cy="630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2</a:t>
            </a:r>
            <a:endParaRPr sz="2400"/>
          </a:p>
        </p:txBody>
      </p:sp>
      <p:sp>
        <p:nvSpPr>
          <p:cNvPr id="246" name="Google Shape;246;p21"/>
          <p:cNvSpPr/>
          <p:nvPr/>
        </p:nvSpPr>
        <p:spPr>
          <a:xfrm>
            <a:off x="1961333" y="3732833"/>
            <a:ext cx="592800" cy="630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1</a:t>
            </a:r>
            <a:endParaRPr sz="2400"/>
          </a:p>
        </p:txBody>
      </p:sp>
      <p:sp>
        <p:nvSpPr>
          <p:cNvPr id="247" name="Google Shape;247;p21"/>
          <p:cNvSpPr/>
          <p:nvPr/>
        </p:nvSpPr>
        <p:spPr>
          <a:xfrm>
            <a:off x="1199900" y="4526100"/>
            <a:ext cx="592800" cy="630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3</a:t>
            </a:r>
            <a:endParaRPr sz="2400"/>
          </a:p>
        </p:txBody>
      </p:sp>
      <p:cxnSp>
        <p:nvCxnSpPr>
          <p:cNvPr id="248" name="Google Shape;248;p21"/>
          <p:cNvCxnSpPr>
            <a:stCxn id="245" idx="0"/>
            <a:endCxn id="244" idx="3"/>
          </p:cNvCxnSpPr>
          <p:nvPr/>
        </p:nvCxnSpPr>
        <p:spPr>
          <a:xfrm rot="10800000" flipH="1">
            <a:off x="734700" y="3404033"/>
            <a:ext cx="552000" cy="3288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49" name="Google Shape;249;p21"/>
          <p:cNvCxnSpPr>
            <a:stCxn id="245" idx="6"/>
            <a:endCxn id="246" idx="2"/>
          </p:cNvCxnSpPr>
          <p:nvPr/>
        </p:nvCxnSpPr>
        <p:spPr>
          <a:xfrm>
            <a:off x="1031100" y="4048033"/>
            <a:ext cx="9304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50" name="Google Shape;250;p21"/>
          <p:cNvCxnSpPr>
            <a:stCxn id="244" idx="4"/>
            <a:endCxn id="247" idx="0"/>
          </p:cNvCxnSpPr>
          <p:nvPr/>
        </p:nvCxnSpPr>
        <p:spPr>
          <a:xfrm>
            <a:off x="1496217" y="3496267"/>
            <a:ext cx="0" cy="10300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251" name="Google Shape;251;p21"/>
          <p:cNvCxnSpPr>
            <a:stCxn id="247" idx="2"/>
            <a:endCxn id="245" idx="4"/>
          </p:cNvCxnSpPr>
          <p:nvPr/>
        </p:nvCxnSpPr>
        <p:spPr>
          <a:xfrm rot="10800000">
            <a:off x="734700" y="4363300"/>
            <a:ext cx="465200" cy="4780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52" name="Google Shape;252;p21"/>
          <p:cNvCxnSpPr>
            <a:stCxn id="246" idx="0"/>
            <a:endCxn id="244" idx="5"/>
          </p:cNvCxnSpPr>
          <p:nvPr/>
        </p:nvCxnSpPr>
        <p:spPr>
          <a:xfrm rot="10800000">
            <a:off x="1705733" y="3404033"/>
            <a:ext cx="552000" cy="3288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53" name="Google Shape;253;p21"/>
          <p:cNvSpPr/>
          <p:nvPr/>
        </p:nvSpPr>
        <p:spPr>
          <a:xfrm>
            <a:off x="2932367" y="3533033"/>
            <a:ext cx="3780800" cy="1030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54" name="Google Shape;254;p21"/>
          <p:cNvSpPr/>
          <p:nvPr/>
        </p:nvSpPr>
        <p:spPr>
          <a:xfrm>
            <a:off x="7627067" y="2016167"/>
            <a:ext cx="398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0</a:t>
            </a:r>
            <a:endParaRPr sz="2400"/>
          </a:p>
        </p:txBody>
      </p:sp>
      <p:sp>
        <p:nvSpPr>
          <p:cNvPr id="255" name="Google Shape;255;p21"/>
          <p:cNvSpPr/>
          <p:nvPr/>
        </p:nvSpPr>
        <p:spPr>
          <a:xfrm>
            <a:off x="7627067" y="2931485"/>
            <a:ext cx="398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3</a:t>
            </a:r>
            <a:endParaRPr sz="2400"/>
          </a:p>
        </p:txBody>
      </p:sp>
      <p:sp>
        <p:nvSpPr>
          <p:cNvPr id="256" name="Google Shape;256;p21"/>
          <p:cNvSpPr/>
          <p:nvPr/>
        </p:nvSpPr>
        <p:spPr>
          <a:xfrm>
            <a:off x="8025067" y="2016167"/>
            <a:ext cx="398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1</a:t>
            </a:r>
            <a:endParaRPr sz="2400"/>
          </a:p>
        </p:txBody>
      </p:sp>
      <p:sp>
        <p:nvSpPr>
          <p:cNvPr id="257" name="Google Shape;257;p21"/>
          <p:cNvSpPr/>
          <p:nvPr/>
        </p:nvSpPr>
        <p:spPr>
          <a:xfrm>
            <a:off x="8025067" y="2931485"/>
            <a:ext cx="398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0</a:t>
            </a:r>
            <a:endParaRPr sz="2400"/>
          </a:p>
        </p:txBody>
      </p:sp>
      <p:sp>
        <p:nvSpPr>
          <p:cNvPr id="258" name="Google Shape;258;p21"/>
          <p:cNvSpPr/>
          <p:nvPr/>
        </p:nvSpPr>
        <p:spPr>
          <a:xfrm>
            <a:off x="8423067" y="2931500"/>
            <a:ext cx="398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0</a:t>
            </a:r>
            <a:endParaRPr sz="2400"/>
          </a:p>
        </p:txBody>
      </p:sp>
      <p:sp>
        <p:nvSpPr>
          <p:cNvPr id="259" name="Google Shape;259;p21"/>
          <p:cNvSpPr/>
          <p:nvPr/>
        </p:nvSpPr>
        <p:spPr>
          <a:xfrm>
            <a:off x="8423067" y="2016167"/>
            <a:ext cx="398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2</a:t>
            </a:r>
            <a:endParaRPr sz="2400"/>
          </a:p>
        </p:txBody>
      </p:sp>
      <p:sp>
        <p:nvSpPr>
          <p:cNvPr id="260" name="Google Shape;260;p21"/>
          <p:cNvSpPr/>
          <p:nvPr/>
        </p:nvSpPr>
        <p:spPr>
          <a:xfrm>
            <a:off x="8821067" y="2931500"/>
            <a:ext cx="398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1</a:t>
            </a:r>
            <a:endParaRPr sz="2400"/>
          </a:p>
        </p:txBody>
      </p:sp>
      <p:sp>
        <p:nvSpPr>
          <p:cNvPr id="261" name="Google Shape;261;p21"/>
          <p:cNvSpPr/>
          <p:nvPr/>
        </p:nvSpPr>
        <p:spPr>
          <a:xfrm>
            <a:off x="9219067" y="2931500"/>
            <a:ext cx="398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0</a:t>
            </a:r>
            <a:endParaRPr sz="2400"/>
          </a:p>
        </p:txBody>
      </p:sp>
      <p:sp>
        <p:nvSpPr>
          <p:cNvPr id="262" name="Google Shape;262;p21"/>
          <p:cNvSpPr/>
          <p:nvPr/>
        </p:nvSpPr>
        <p:spPr>
          <a:xfrm>
            <a:off x="8821067" y="2016167"/>
            <a:ext cx="398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4</a:t>
            </a:r>
            <a:endParaRPr sz="2400"/>
          </a:p>
        </p:txBody>
      </p:sp>
      <p:sp>
        <p:nvSpPr>
          <p:cNvPr id="263" name="Google Shape;263;p21"/>
          <p:cNvSpPr/>
          <p:nvPr/>
        </p:nvSpPr>
        <p:spPr>
          <a:xfrm>
            <a:off x="9617067" y="2931500"/>
            <a:ext cx="398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2</a:t>
            </a:r>
            <a:endParaRPr sz="2400"/>
          </a:p>
        </p:txBody>
      </p:sp>
      <p:cxnSp>
        <p:nvCxnSpPr>
          <p:cNvPr id="264" name="Google Shape;264;p21"/>
          <p:cNvCxnSpPr>
            <a:stCxn id="254" idx="2"/>
            <a:endCxn id="255" idx="0"/>
          </p:cNvCxnSpPr>
          <p:nvPr/>
        </p:nvCxnSpPr>
        <p:spPr>
          <a:xfrm>
            <a:off x="7826067" y="2319767"/>
            <a:ext cx="0" cy="611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65" name="Google Shape;265;p21"/>
          <p:cNvCxnSpPr>
            <a:stCxn id="256" idx="2"/>
            <a:endCxn id="257" idx="0"/>
          </p:cNvCxnSpPr>
          <p:nvPr/>
        </p:nvCxnSpPr>
        <p:spPr>
          <a:xfrm>
            <a:off x="8224067" y="2319767"/>
            <a:ext cx="0" cy="611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66" name="Google Shape;266;p21"/>
          <p:cNvCxnSpPr>
            <a:stCxn id="259" idx="2"/>
            <a:endCxn id="258" idx="0"/>
          </p:cNvCxnSpPr>
          <p:nvPr/>
        </p:nvCxnSpPr>
        <p:spPr>
          <a:xfrm>
            <a:off x="8622067" y="2319767"/>
            <a:ext cx="0" cy="611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67" name="Google Shape;267;p21"/>
          <p:cNvCxnSpPr>
            <a:stCxn id="262" idx="2"/>
            <a:endCxn id="261" idx="0"/>
          </p:cNvCxnSpPr>
          <p:nvPr/>
        </p:nvCxnSpPr>
        <p:spPr>
          <a:xfrm>
            <a:off x="9020067" y="2319767"/>
            <a:ext cx="398000" cy="611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68" name="Google Shape;268;p21"/>
          <p:cNvSpPr/>
          <p:nvPr/>
        </p:nvSpPr>
        <p:spPr>
          <a:xfrm>
            <a:off x="1961333" y="5778800"/>
            <a:ext cx="592800" cy="630400"/>
          </a:xfrm>
          <a:prstGeom prst="ellipse">
            <a:avLst/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4</a:t>
            </a:r>
            <a:endParaRPr sz="2400"/>
          </a:p>
        </p:txBody>
      </p:sp>
      <p:cxnSp>
        <p:nvCxnSpPr>
          <p:cNvPr id="269" name="Google Shape;269;p21"/>
          <p:cNvCxnSpPr>
            <a:stCxn id="268" idx="2"/>
            <a:endCxn id="247" idx="4"/>
          </p:cNvCxnSpPr>
          <p:nvPr/>
        </p:nvCxnSpPr>
        <p:spPr>
          <a:xfrm rot="10800000">
            <a:off x="1496133" y="5156400"/>
            <a:ext cx="465200" cy="9376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70" name="Google Shape;270;p21"/>
          <p:cNvSpPr/>
          <p:nvPr/>
        </p:nvSpPr>
        <p:spPr>
          <a:xfrm>
            <a:off x="8149300" y="3507333"/>
            <a:ext cx="1058400" cy="17492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71" name="Google Shape;271;p21"/>
          <p:cNvSpPr/>
          <p:nvPr/>
        </p:nvSpPr>
        <p:spPr>
          <a:xfrm>
            <a:off x="7428067" y="5440267"/>
            <a:ext cx="398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0</a:t>
            </a:r>
            <a:endParaRPr sz="2400"/>
          </a:p>
        </p:txBody>
      </p:sp>
      <p:sp>
        <p:nvSpPr>
          <p:cNvPr id="272" name="Google Shape;272;p21"/>
          <p:cNvSpPr/>
          <p:nvPr/>
        </p:nvSpPr>
        <p:spPr>
          <a:xfrm>
            <a:off x="7428067" y="6355585"/>
            <a:ext cx="398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3</a:t>
            </a:r>
            <a:endParaRPr sz="2400"/>
          </a:p>
        </p:txBody>
      </p:sp>
      <p:sp>
        <p:nvSpPr>
          <p:cNvPr id="273" name="Google Shape;273;p21"/>
          <p:cNvSpPr/>
          <p:nvPr/>
        </p:nvSpPr>
        <p:spPr>
          <a:xfrm>
            <a:off x="7826067" y="5440267"/>
            <a:ext cx="398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1</a:t>
            </a:r>
            <a:endParaRPr sz="2400"/>
          </a:p>
        </p:txBody>
      </p:sp>
      <p:sp>
        <p:nvSpPr>
          <p:cNvPr id="274" name="Google Shape;274;p21"/>
          <p:cNvSpPr/>
          <p:nvPr/>
        </p:nvSpPr>
        <p:spPr>
          <a:xfrm>
            <a:off x="7826067" y="6355585"/>
            <a:ext cx="398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0</a:t>
            </a:r>
            <a:endParaRPr sz="2400"/>
          </a:p>
        </p:txBody>
      </p:sp>
      <p:sp>
        <p:nvSpPr>
          <p:cNvPr id="275" name="Google Shape;275;p21"/>
          <p:cNvSpPr/>
          <p:nvPr/>
        </p:nvSpPr>
        <p:spPr>
          <a:xfrm>
            <a:off x="8224067" y="6355600"/>
            <a:ext cx="398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0</a:t>
            </a:r>
            <a:endParaRPr sz="2400"/>
          </a:p>
        </p:txBody>
      </p:sp>
      <p:sp>
        <p:nvSpPr>
          <p:cNvPr id="276" name="Google Shape;276;p21"/>
          <p:cNvSpPr/>
          <p:nvPr/>
        </p:nvSpPr>
        <p:spPr>
          <a:xfrm>
            <a:off x="8224067" y="5440267"/>
            <a:ext cx="398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2</a:t>
            </a:r>
            <a:endParaRPr sz="2400"/>
          </a:p>
        </p:txBody>
      </p:sp>
      <p:sp>
        <p:nvSpPr>
          <p:cNvPr id="277" name="Google Shape;277;p21"/>
          <p:cNvSpPr/>
          <p:nvPr/>
        </p:nvSpPr>
        <p:spPr>
          <a:xfrm>
            <a:off x="8622067" y="6355600"/>
            <a:ext cx="398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1</a:t>
            </a:r>
            <a:endParaRPr sz="2400"/>
          </a:p>
        </p:txBody>
      </p:sp>
      <p:sp>
        <p:nvSpPr>
          <p:cNvPr id="278" name="Google Shape;278;p21"/>
          <p:cNvSpPr/>
          <p:nvPr/>
        </p:nvSpPr>
        <p:spPr>
          <a:xfrm>
            <a:off x="9020067" y="6355600"/>
            <a:ext cx="398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0</a:t>
            </a:r>
            <a:endParaRPr sz="2400"/>
          </a:p>
        </p:txBody>
      </p:sp>
      <p:sp>
        <p:nvSpPr>
          <p:cNvPr id="279" name="Google Shape;279;p21"/>
          <p:cNvSpPr/>
          <p:nvPr/>
        </p:nvSpPr>
        <p:spPr>
          <a:xfrm>
            <a:off x="8622067" y="5440267"/>
            <a:ext cx="398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4</a:t>
            </a:r>
            <a:endParaRPr sz="2400"/>
          </a:p>
        </p:txBody>
      </p:sp>
      <p:sp>
        <p:nvSpPr>
          <p:cNvPr id="280" name="Google Shape;280;p21"/>
          <p:cNvSpPr/>
          <p:nvPr/>
        </p:nvSpPr>
        <p:spPr>
          <a:xfrm>
            <a:off x="9418067" y="6355600"/>
            <a:ext cx="398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2</a:t>
            </a:r>
            <a:endParaRPr sz="2400"/>
          </a:p>
        </p:txBody>
      </p:sp>
      <p:sp>
        <p:nvSpPr>
          <p:cNvPr id="281" name="Google Shape;281;p21"/>
          <p:cNvSpPr/>
          <p:nvPr/>
        </p:nvSpPr>
        <p:spPr>
          <a:xfrm>
            <a:off x="9020067" y="5440267"/>
            <a:ext cx="398000" cy="303600"/>
          </a:xfrm>
          <a:prstGeom prst="rect">
            <a:avLst/>
          </a:prstGeom>
          <a:solidFill>
            <a:schemeClr val="accent3"/>
          </a:solidFill>
          <a:ln w="762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6</a:t>
            </a:r>
            <a:endParaRPr sz="2400"/>
          </a:p>
        </p:txBody>
      </p:sp>
      <p:cxnSp>
        <p:nvCxnSpPr>
          <p:cNvPr id="282" name="Google Shape;282;p21"/>
          <p:cNvCxnSpPr>
            <a:stCxn id="271" idx="2"/>
            <a:endCxn id="272" idx="0"/>
          </p:cNvCxnSpPr>
          <p:nvPr/>
        </p:nvCxnSpPr>
        <p:spPr>
          <a:xfrm>
            <a:off x="7627067" y="5743867"/>
            <a:ext cx="0" cy="611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83" name="Google Shape;283;p21"/>
          <p:cNvCxnSpPr>
            <a:stCxn id="273" idx="2"/>
            <a:endCxn id="274" idx="0"/>
          </p:cNvCxnSpPr>
          <p:nvPr/>
        </p:nvCxnSpPr>
        <p:spPr>
          <a:xfrm>
            <a:off x="8025067" y="5743867"/>
            <a:ext cx="0" cy="611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84" name="Google Shape;284;p21"/>
          <p:cNvCxnSpPr>
            <a:stCxn id="276" idx="2"/>
            <a:endCxn id="275" idx="0"/>
          </p:cNvCxnSpPr>
          <p:nvPr/>
        </p:nvCxnSpPr>
        <p:spPr>
          <a:xfrm>
            <a:off x="8423067" y="5743867"/>
            <a:ext cx="0" cy="611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85" name="Google Shape;285;p21"/>
          <p:cNvCxnSpPr>
            <a:stCxn id="279" idx="2"/>
            <a:endCxn id="278" idx="0"/>
          </p:cNvCxnSpPr>
          <p:nvPr/>
        </p:nvCxnSpPr>
        <p:spPr>
          <a:xfrm>
            <a:off x="8821067" y="5743867"/>
            <a:ext cx="398000" cy="611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86" name="Google Shape;286;p21"/>
          <p:cNvSpPr/>
          <p:nvPr/>
        </p:nvSpPr>
        <p:spPr>
          <a:xfrm>
            <a:off x="9219067" y="2016167"/>
            <a:ext cx="398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6</a:t>
            </a:r>
            <a:endParaRPr sz="2400"/>
          </a:p>
        </p:txBody>
      </p:sp>
      <p:sp>
        <p:nvSpPr>
          <p:cNvPr id="287" name="Google Shape;287;p21"/>
          <p:cNvSpPr/>
          <p:nvPr/>
        </p:nvSpPr>
        <p:spPr>
          <a:xfrm>
            <a:off x="9418067" y="5440267"/>
            <a:ext cx="398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7</a:t>
            </a:r>
            <a:endParaRPr sz="2400"/>
          </a:p>
        </p:txBody>
      </p:sp>
      <p:sp>
        <p:nvSpPr>
          <p:cNvPr id="288" name="Google Shape;288;p21"/>
          <p:cNvSpPr/>
          <p:nvPr/>
        </p:nvSpPr>
        <p:spPr>
          <a:xfrm>
            <a:off x="9816067" y="6355600"/>
            <a:ext cx="398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3</a:t>
            </a:r>
            <a:endParaRPr sz="2400"/>
          </a:p>
        </p:txBody>
      </p:sp>
      <p:cxnSp>
        <p:nvCxnSpPr>
          <p:cNvPr id="289" name="Google Shape;289;p21"/>
          <p:cNvCxnSpPr>
            <a:stCxn id="281" idx="2"/>
            <a:endCxn id="288" idx="0"/>
          </p:cNvCxnSpPr>
          <p:nvPr/>
        </p:nvCxnSpPr>
        <p:spPr>
          <a:xfrm>
            <a:off x="9219067" y="5743867"/>
            <a:ext cx="796000" cy="6116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90" name="Google Shape;290;p21"/>
          <p:cNvSpPr txBox="1"/>
          <p:nvPr/>
        </p:nvSpPr>
        <p:spPr>
          <a:xfrm>
            <a:off x="8821067" y="325727"/>
            <a:ext cx="2758800" cy="1149249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1467" dirty="0">
                <a:latin typeface="Lato"/>
                <a:ea typeface="Lato"/>
                <a:cs typeface="Lato"/>
                <a:sym typeface="Lato"/>
              </a:rPr>
              <a:t>Vertex Addition is fast:</a:t>
            </a:r>
          </a:p>
          <a:p>
            <a:r>
              <a:rPr lang="en" sz="1467" dirty="0">
                <a:latin typeface="Lato"/>
                <a:ea typeface="Lato"/>
                <a:cs typeface="Lato"/>
                <a:sym typeface="Lato"/>
              </a:rPr>
              <a:t>append to the Vertex Array</a:t>
            </a:r>
          </a:p>
          <a:p>
            <a:r>
              <a:rPr lang="en" sz="1467" dirty="0">
                <a:latin typeface="Lato"/>
                <a:ea typeface="Lato"/>
                <a:cs typeface="Lato"/>
                <a:sym typeface="Lato"/>
              </a:rPr>
              <a:t>(vertex ids implicit)</a:t>
            </a:r>
          </a:p>
          <a:p>
            <a:r>
              <a:rPr lang="en" sz="1467" dirty="0">
                <a:latin typeface="Lato"/>
                <a:ea typeface="Lato"/>
                <a:cs typeface="Lato"/>
                <a:sym typeface="Lato"/>
              </a:rPr>
              <a:t>(already fast with CSR)</a:t>
            </a:r>
            <a:endParaRPr sz="1467" dirty="0">
              <a:latin typeface="Lato"/>
              <a:ea typeface="Lato"/>
              <a:cs typeface="Lato"/>
              <a:sym typeface="Lato"/>
            </a:endParaRP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52236F05-8A69-F407-A23F-76FFC8E1A9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4731880"/>
              </p:ext>
            </p:extLst>
          </p:nvPr>
        </p:nvGraphicFramePr>
        <p:xfrm>
          <a:off x="4521261" y="1589322"/>
          <a:ext cx="2254058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1975">
                  <a:extLst>
                    <a:ext uri="{9D8B030D-6E8A-4147-A177-3AD203B41FA5}">
                      <a16:colId xmlns:a16="http://schemas.microsoft.com/office/drawing/2014/main" val="3560385444"/>
                    </a:ext>
                  </a:extLst>
                </a:gridCol>
                <a:gridCol w="1022083">
                  <a:extLst>
                    <a:ext uri="{9D8B030D-6E8A-4147-A177-3AD203B41FA5}">
                      <a16:colId xmlns:a16="http://schemas.microsoft.com/office/drawing/2014/main" val="32069023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Global 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Local 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40072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805674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76755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8596874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13584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789565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78768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56444564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3418783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1442F19-C6A8-DEA8-C63A-A8FD0A620C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2115112"/>
              </p:ext>
            </p:extLst>
          </p:nvPr>
        </p:nvGraphicFramePr>
        <p:xfrm>
          <a:off x="4388937" y="4550628"/>
          <a:ext cx="2254058" cy="2219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1975">
                  <a:extLst>
                    <a:ext uri="{9D8B030D-6E8A-4147-A177-3AD203B41FA5}">
                      <a16:colId xmlns:a16="http://schemas.microsoft.com/office/drawing/2014/main" val="3560385444"/>
                    </a:ext>
                  </a:extLst>
                </a:gridCol>
                <a:gridCol w="1022083">
                  <a:extLst>
                    <a:ext uri="{9D8B030D-6E8A-4147-A177-3AD203B41FA5}">
                      <a16:colId xmlns:a16="http://schemas.microsoft.com/office/drawing/2014/main" val="32069023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Global 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Local 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40072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805674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76755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8596874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13584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789565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78768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56444564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3418783"/>
                  </a:ext>
                </a:extLst>
              </a:tr>
              <a:tr h="365029">
                <a:tc>
                  <a:txBody>
                    <a:bodyPr/>
                    <a:lstStyle/>
                    <a:p>
                      <a:r>
                        <a:rPr lang="en-US" dirty="0"/>
                        <a:t>56465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04559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22"/>
          <p:cNvSpPr txBox="1">
            <a:spLocks noGrp="1"/>
          </p:cNvSpPr>
          <p:nvPr>
            <p:ph type="title"/>
          </p:nvPr>
        </p:nvSpPr>
        <p:spPr>
          <a:xfrm>
            <a:off x="1730000" y="525000"/>
            <a:ext cx="9385200" cy="1218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/>
              <a:t>Adding an Edge</a:t>
            </a:r>
            <a:endParaRPr/>
          </a:p>
        </p:txBody>
      </p:sp>
      <p:sp>
        <p:nvSpPr>
          <p:cNvPr id="296" name="Google Shape;296;p22"/>
          <p:cNvSpPr txBox="1">
            <a:spLocks noGrp="1"/>
          </p:cNvSpPr>
          <p:nvPr>
            <p:ph type="body" idx="1"/>
          </p:nvPr>
        </p:nvSpPr>
        <p:spPr>
          <a:xfrm>
            <a:off x="1730000" y="2090067"/>
            <a:ext cx="9385200" cy="3881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indent="-440256">
              <a:buSzPts val="1600"/>
            </a:pPr>
            <a:r>
              <a:rPr lang="en" sz="2133"/>
              <a:t>Adding to the edge array usually requires shifting</a:t>
            </a:r>
            <a:endParaRPr sz="2133"/>
          </a:p>
          <a:p>
            <a:pPr indent="-440256">
              <a:buSzPts val="1600"/>
            </a:pPr>
            <a:r>
              <a:rPr lang="en" sz="2133"/>
              <a:t>Worst case copies the entire edge array</a:t>
            </a:r>
            <a:endParaRPr sz="2133"/>
          </a:p>
        </p:txBody>
      </p:sp>
      <p:sp>
        <p:nvSpPr>
          <p:cNvPr id="2" name="Google Shape;302;p23">
            <a:extLst>
              <a:ext uri="{FF2B5EF4-FFF2-40B4-BE49-F238E27FC236}">
                <a16:creationId xmlns:a16="http://schemas.microsoft.com/office/drawing/2014/main" id="{B6B14B7D-E725-EE7E-B1FD-46EBEB4DD2A4}"/>
              </a:ext>
            </a:extLst>
          </p:cNvPr>
          <p:cNvSpPr/>
          <p:nvPr/>
        </p:nvSpPr>
        <p:spPr>
          <a:xfrm>
            <a:off x="1199817" y="2865867"/>
            <a:ext cx="592800" cy="630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0</a:t>
            </a:r>
            <a:endParaRPr sz="2400"/>
          </a:p>
        </p:txBody>
      </p:sp>
      <p:sp>
        <p:nvSpPr>
          <p:cNvPr id="3" name="Google Shape;303;p23">
            <a:extLst>
              <a:ext uri="{FF2B5EF4-FFF2-40B4-BE49-F238E27FC236}">
                <a16:creationId xmlns:a16="http://schemas.microsoft.com/office/drawing/2014/main" id="{CA77054B-8334-A688-E48C-FF3BF7547142}"/>
              </a:ext>
            </a:extLst>
          </p:cNvPr>
          <p:cNvSpPr/>
          <p:nvPr/>
        </p:nvSpPr>
        <p:spPr>
          <a:xfrm>
            <a:off x="438300" y="3732833"/>
            <a:ext cx="592800" cy="630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2</a:t>
            </a:r>
            <a:endParaRPr sz="2400"/>
          </a:p>
        </p:txBody>
      </p:sp>
      <p:sp>
        <p:nvSpPr>
          <p:cNvPr id="4" name="Google Shape;304;p23">
            <a:extLst>
              <a:ext uri="{FF2B5EF4-FFF2-40B4-BE49-F238E27FC236}">
                <a16:creationId xmlns:a16="http://schemas.microsoft.com/office/drawing/2014/main" id="{5F74E7E8-2E79-6727-AA9C-C4E0FE74584D}"/>
              </a:ext>
            </a:extLst>
          </p:cNvPr>
          <p:cNvSpPr/>
          <p:nvPr/>
        </p:nvSpPr>
        <p:spPr>
          <a:xfrm>
            <a:off x="1961333" y="3732833"/>
            <a:ext cx="592800" cy="630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1</a:t>
            </a:r>
            <a:endParaRPr sz="2400"/>
          </a:p>
        </p:txBody>
      </p:sp>
      <p:sp>
        <p:nvSpPr>
          <p:cNvPr id="5" name="Google Shape;305;p23">
            <a:extLst>
              <a:ext uri="{FF2B5EF4-FFF2-40B4-BE49-F238E27FC236}">
                <a16:creationId xmlns:a16="http://schemas.microsoft.com/office/drawing/2014/main" id="{93D81470-F89A-5948-6A93-FA27ADBBA9D1}"/>
              </a:ext>
            </a:extLst>
          </p:cNvPr>
          <p:cNvSpPr/>
          <p:nvPr/>
        </p:nvSpPr>
        <p:spPr>
          <a:xfrm>
            <a:off x="1199900" y="4526100"/>
            <a:ext cx="592800" cy="630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3</a:t>
            </a:r>
            <a:endParaRPr sz="2400"/>
          </a:p>
        </p:txBody>
      </p:sp>
      <p:cxnSp>
        <p:nvCxnSpPr>
          <p:cNvPr id="6" name="Google Shape;306;p23">
            <a:extLst>
              <a:ext uri="{FF2B5EF4-FFF2-40B4-BE49-F238E27FC236}">
                <a16:creationId xmlns:a16="http://schemas.microsoft.com/office/drawing/2014/main" id="{8FDE423C-2C5C-C8A6-04DE-BD5315925B5F}"/>
              </a:ext>
            </a:extLst>
          </p:cNvPr>
          <p:cNvCxnSpPr>
            <a:stCxn id="3" idx="0"/>
            <a:endCxn id="2" idx="3"/>
          </p:cNvCxnSpPr>
          <p:nvPr/>
        </p:nvCxnSpPr>
        <p:spPr>
          <a:xfrm rot="10800000" flipH="1">
            <a:off x="734700" y="3404033"/>
            <a:ext cx="552000" cy="3288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" name="Google Shape;307;p23">
            <a:extLst>
              <a:ext uri="{FF2B5EF4-FFF2-40B4-BE49-F238E27FC236}">
                <a16:creationId xmlns:a16="http://schemas.microsoft.com/office/drawing/2014/main" id="{B91B9206-10A7-E47A-77FA-0E54214FEB5F}"/>
              </a:ext>
            </a:extLst>
          </p:cNvPr>
          <p:cNvCxnSpPr>
            <a:stCxn id="3" idx="6"/>
            <a:endCxn id="4" idx="2"/>
          </p:cNvCxnSpPr>
          <p:nvPr/>
        </p:nvCxnSpPr>
        <p:spPr>
          <a:xfrm>
            <a:off x="1031100" y="4048033"/>
            <a:ext cx="9304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" name="Google Shape;308;p23">
            <a:extLst>
              <a:ext uri="{FF2B5EF4-FFF2-40B4-BE49-F238E27FC236}">
                <a16:creationId xmlns:a16="http://schemas.microsoft.com/office/drawing/2014/main" id="{86D37DDC-1EEE-0B91-01CE-BEC9EB96C920}"/>
              </a:ext>
            </a:extLst>
          </p:cNvPr>
          <p:cNvCxnSpPr>
            <a:stCxn id="2" idx="4"/>
            <a:endCxn id="5" idx="0"/>
          </p:cNvCxnSpPr>
          <p:nvPr/>
        </p:nvCxnSpPr>
        <p:spPr>
          <a:xfrm>
            <a:off x="1496217" y="3496267"/>
            <a:ext cx="0" cy="10300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9" name="Google Shape;309;p23">
            <a:extLst>
              <a:ext uri="{FF2B5EF4-FFF2-40B4-BE49-F238E27FC236}">
                <a16:creationId xmlns:a16="http://schemas.microsoft.com/office/drawing/2014/main" id="{3A38928B-9EEF-D216-1D34-44801748727B}"/>
              </a:ext>
            </a:extLst>
          </p:cNvPr>
          <p:cNvCxnSpPr>
            <a:stCxn id="5" idx="2"/>
            <a:endCxn id="3" idx="4"/>
          </p:cNvCxnSpPr>
          <p:nvPr/>
        </p:nvCxnSpPr>
        <p:spPr>
          <a:xfrm rot="10800000">
            <a:off x="734700" y="4363300"/>
            <a:ext cx="465200" cy="4780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" name="Google Shape;310;p23">
            <a:extLst>
              <a:ext uri="{FF2B5EF4-FFF2-40B4-BE49-F238E27FC236}">
                <a16:creationId xmlns:a16="http://schemas.microsoft.com/office/drawing/2014/main" id="{065122FD-9B04-4412-DF3F-8856F15D9191}"/>
              </a:ext>
            </a:extLst>
          </p:cNvPr>
          <p:cNvCxnSpPr>
            <a:stCxn id="4" idx="0"/>
            <a:endCxn id="2" idx="5"/>
          </p:cNvCxnSpPr>
          <p:nvPr/>
        </p:nvCxnSpPr>
        <p:spPr>
          <a:xfrm rot="10800000">
            <a:off x="1705733" y="3404033"/>
            <a:ext cx="552000" cy="3288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" name="Google Shape;311;p23">
            <a:extLst>
              <a:ext uri="{FF2B5EF4-FFF2-40B4-BE49-F238E27FC236}">
                <a16:creationId xmlns:a16="http://schemas.microsoft.com/office/drawing/2014/main" id="{BACAD7D0-8781-F91C-FBF7-ACB0C3C809D7}"/>
              </a:ext>
            </a:extLst>
          </p:cNvPr>
          <p:cNvSpPr/>
          <p:nvPr/>
        </p:nvSpPr>
        <p:spPr>
          <a:xfrm>
            <a:off x="3179984" y="3496267"/>
            <a:ext cx="3780800" cy="1030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12" name="Google Shape;312;p23">
            <a:extLst>
              <a:ext uri="{FF2B5EF4-FFF2-40B4-BE49-F238E27FC236}">
                <a16:creationId xmlns:a16="http://schemas.microsoft.com/office/drawing/2014/main" id="{263E6BED-9AF8-DB2E-0100-4F9D8949919C}"/>
              </a:ext>
            </a:extLst>
          </p:cNvPr>
          <p:cNvCxnSpPr>
            <a:stCxn id="5" idx="6"/>
            <a:endCxn id="4" idx="4"/>
          </p:cNvCxnSpPr>
          <p:nvPr/>
        </p:nvCxnSpPr>
        <p:spPr>
          <a:xfrm flipH="1">
            <a:off x="1783361" y="4371323"/>
            <a:ext cx="497565" cy="475642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3" name="Google Shape;313;p23">
            <a:extLst>
              <a:ext uri="{FF2B5EF4-FFF2-40B4-BE49-F238E27FC236}">
                <a16:creationId xmlns:a16="http://schemas.microsoft.com/office/drawing/2014/main" id="{06B143FD-69AB-5997-FB1D-297107249C2D}"/>
              </a:ext>
            </a:extLst>
          </p:cNvPr>
          <p:cNvSpPr/>
          <p:nvPr/>
        </p:nvSpPr>
        <p:spPr>
          <a:xfrm>
            <a:off x="7650000" y="3076167"/>
            <a:ext cx="3528504" cy="2325168"/>
          </a:xfrm>
          <a:prstGeom prst="irregularSeal1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2400"/>
              <a:t>Requires Recreating the CSR</a:t>
            </a:r>
            <a:endParaRPr sz="2400"/>
          </a:p>
        </p:txBody>
      </p:sp>
      <p:sp>
        <p:nvSpPr>
          <p:cNvPr id="15" name="Google Shape;254;p21">
            <a:extLst>
              <a:ext uri="{FF2B5EF4-FFF2-40B4-BE49-F238E27FC236}">
                <a16:creationId xmlns:a16="http://schemas.microsoft.com/office/drawing/2014/main" id="{C3C1726B-6ED7-1F84-23C0-F2CD8904E073}"/>
              </a:ext>
            </a:extLst>
          </p:cNvPr>
          <p:cNvSpPr/>
          <p:nvPr/>
        </p:nvSpPr>
        <p:spPr>
          <a:xfrm>
            <a:off x="8439259" y="2016167"/>
            <a:ext cx="398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0</a:t>
            </a:r>
            <a:endParaRPr sz="2400"/>
          </a:p>
        </p:txBody>
      </p:sp>
      <p:sp>
        <p:nvSpPr>
          <p:cNvPr id="17" name="Google Shape;255;p21">
            <a:extLst>
              <a:ext uri="{FF2B5EF4-FFF2-40B4-BE49-F238E27FC236}">
                <a16:creationId xmlns:a16="http://schemas.microsoft.com/office/drawing/2014/main" id="{C19D370F-92F4-7CC7-99ED-389B874A9B8E}"/>
              </a:ext>
            </a:extLst>
          </p:cNvPr>
          <p:cNvSpPr/>
          <p:nvPr/>
        </p:nvSpPr>
        <p:spPr>
          <a:xfrm>
            <a:off x="8439259" y="2931485"/>
            <a:ext cx="398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3</a:t>
            </a:r>
            <a:endParaRPr sz="2400"/>
          </a:p>
        </p:txBody>
      </p:sp>
      <p:sp>
        <p:nvSpPr>
          <p:cNvPr id="19" name="Google Shape;256;p21">
            <a:extLst>
              <a:ext uri="{FF2B5EF4-FFF2-40B4-BE49-F238E27FC236}">
                <a16:creationId xmlns:a16="http://schemas.microsoft.com/office/drawing/2014/main" id="{50D7D99F-E663-B518-B712-07E7861E6C24}"/>
              </a:ext>
            </a:extLst>
          </p:cNvPr>
          <p:cNvSpPr/>
          <p:nvPr/>
        </p:nvSpPr>
        <p:spPr>
          <a:xfrm>
            <a:off x="8837259" y="2016167"/>
            <a:ext cx="398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1</a:t>
            </a:r>
            <a:endParaRPr sz="2400"/>
          </a:p>
        </p:txBody>
      </p:sp>
      <p:sp>
        <p:nvSpPr>
          <p:cNvPr id="21" name="Google Shape;257;p21">
            <a:extLst>
              <a:ext uri="{FF2B5EF4-FFF2-40B4-BE49-F238E27FC236}">
                <a16:creationId xmlns:a16="http://schemas.microsoft.com/office/drawing/2014/main" id="{07A32621-F4DE-CC14-522D-1D33073B69D8}"/>
              </a:ext>
            </a:extLst>
          </p:cNvPr>
          <p:cNvSpPr/>
          <p:nvPr/>
        </p:nvSpPr>
        <p:spPr>
          <a:xfrm>
            <a:off x="8837259" y="2931485"/>
            <a:ext cx="398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0</a:t>
            </a:r>
            <a:endParaRPr sz="2400"/>
          </a:p>
        </p:txBody>
      </p:sp>
      <p:sp>
        <p:nvSpPr>
          <p:cNvPr id="23" name="Google Shape;258;p21">
            <a:extLst>
              <a:ext uri="{FF2B5EF4-FFF2-40B4-BE49-F238E27FC236}">
                <a16:creationId xmlns:a16="http://schemas.microsoft.com/office/drawing/2014/main" id="{FEE74C00-E174-6509-64ED-86B3CF2F71FC}"/>
              </a:ext>
            </a:extLst>
          </p:cNvPr>
          <p:cNvSpPr/>
          <p:nvPr/>
        </p:nvSpPr>
        <p:spPr>
          <a:xfrm>
            <a:off x="9235259" y="2931500"/>
            <a:ext cx="398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0</a:t>
            </a:r>
            <a:endParaRPr sz="2400"/>
          </a:p>
        </p:txBody>
      </p:sp>
      <p:sp>
        <p:nvSpPr>
          <p:cNvPr id="25" name="Google Shape;259;p21">
            <a:extLst>
              <a:ext uri="{FF2B5EF4-FFF2-40B4-BE49-F238E27FC236}">
                <a16:creationId xmlns:a16="http://schemas.microsoft.com/office/drawing/2014/main" id="{0BA36356-0511-47E4-D7D8-638A16474C0A}"/>
              </a:ext>
            </a:extLst>
          </p:cNvPr>
          <p:cNvSpPr/>
          <p:nvPr/>
        </p:nvSpPr>
        <p:spPr>
          <a:xfrm>
            <a:off x="9235259" y="2016167"/>
            <a:ext cx="398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2</a:t>
            </a:r>
            <a:endParaRPr sz="2400"/>
          </a:p>
        </p:txBody>
      </p:sp>
      <p:sp>
        <p:nvSpPr>
          <p:cNvPr id="27" name="Google Shape;260;p21">
            <a:extLst>
              <a:ext uri="{FF2B5EF4-FFF2-40B4-BE49-F238E27FC236}">
                <a16:creationId xmlns:a16="http://schemas.microsoft.com/office/drawing/2014/main" id="{25805342-C1F9-0215-D6C7-CD2C631F2399}"/>
              </a:ext>
            </a:extLst>
          </p:cNvPr>
          <p:cNvSpPr/>
          <p:nvPr/>
        </p:nvSpPr>
        <p:spPr>
          <a:xfrm>
            <a:off x="9633259" y="2931500"/>
            <a:ext cx="398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1</a:t>
            </a:r>
            <a:endParaRPr sz="2400"/>
          </a:p>
        </p:txBody>
      </p:sp>
      <p:sp>
        <p:nvSpPr>
          <p:cNvPr id="29" name="Google Shape;261;p21">
            <a:extLst>
              <a:ext uri="{FF2B5EF4-FFF2-40B4-BE49-F238E27FC236}">
                <a16:creationId xmlns:a16="http://schemas.microsoft.com/office/drawing/2014/main" id="{0F8A339A-EE85-2B3C-A67F-8D93E045B700}"/>
              </a:ext>
            </a:extLst>
          </p:cNvPr>
          <p:cNvSpPr/>
          <p:nvPr/>
        </p:nvSpPr>
        <p:spPr>
          <a:xfrm>
            <a:off x="10031259" y="2931500"/>
            <a:ext cx="398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0</a:t>
            </a:r>
            <a:endParaRPr sz="2400"/>
          </a:p>
        </p:txBody>
      </p:sp>
      <p:sp>
        <p:nvSpPr>
          <p:cNvPr id="31" name="Google Shape;262;p21">
            <a:extLst>
              <a:ext uri="{FF2B5EF4-FFF2-40B4-BE49-F238E27FC236}">
                <a16:creationId xmlns:a16="http://schemas.microsoft.com/office/drawing/2014/main" id="{4D15E207-1E9B-4EA4-0F56-FEE6F9F8B29F}"/>
              </a:ext>
            </a:extLst>
          </p:cNvPr>
          <p:cNvSpPr/>
          <p:nvPr/>
        </p:nvSpPr>
        <p:spPr>
          <a:xfrm>
            <a:off x="9633259" y="2016167"/>
            <a:ext cx="398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4</a:t>
            </a:r>
            <a:endParaRPr sz="2400"/>
          </a:p>
        </p:txBody>
      </p:sp>
      <p:sp>
        <p:nvSpPr>
          <p:cNvPr id="33" name="Google Shape;263;p21">
            <a:extLst>
              <a:ext uri="{FF2B5EF4-FFF2-40B4-BE49-F238E27FC236}">
                <a16:creationId xmlns:a16="http://schemas.microsoft.com/office/drawing/2014/main" id="{AE3A9F66-C4C7-5939-C999-08F9A8614B15}"/>
              </a:ext>
            </a:extLst>
          </p:cNvPr>
          <p:cNvSpPr/>
          <p:nvPr/>
        </p:nvSpPr>
        <p:spPr>
          <a:xfrm>
            <a:off x="10429259" y="2931500"/>
            <a:ext cx="398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2</a:t>
            </a:r>
            <a:endParaRPr sz="2400"/>
          </a:p>
        </p:txBody>
      </p:sp>
      <p:cxnSp>
        <p:nvCxnSpPr>
          <p:cNvPr id="35" name="Google Shape;264;p21">
            <a:extLst>
              <a:ext uri="{FF2B5EF4-FFF2-40B4-BE49-F238E27FC236}">
                <a16:creationId xmlns:a16="http://schemas.microsoft.com/office/drawing/2014/main" id="{5564CF98-AC4B-BEC3-E8EA-A36CF882ACFD}"/>
              </a:ext>
            </a:extLst>
          </p:cNvPr>
          <p:cNvCxnSpPr/>
          <p:nvPr/>
        </p:nvCxnSpPr>
        <p:spPr>
          <a:xfrm>
            <a:off x="8638259" y="2319767"/>
            <a:ext cx="0" cy="611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7" name="Google Shape;265;p21">
            <a:extLst>
              <a:ext uri="{FF2B5EF4-FFF2-40B4-BE49-F238E27FC236}">
                <a16:creationId xmlns:a16="http://schemas.microsoft.com/office/drawing/2014/main" id="{CDE25FB7-CAF3-575A-AF78-2F0D9E173AE6}"/>
              </a:ext>
            </a:extLst>
          </p:cNvPr>
          <p:cNvCxnSpPr/>
          <p:nvPr/>
        </p:nvCxnSpPr>
        <p:spPr>
          <a:xfrm>
            <a:off x="9036259" y="2319767"/>
            <a:ext cx="0" cy="611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9" name="Google Shape;266;p21">
            <a:extLst>
              <a:ext uri="{FF2B5EF4-FFF2-40B4-BE49-F238E27FC236}">
                <a16:creationId xmlns:a16="http://schemas.microsoft.com/office/drawing/2014/main" id="{D999D7F5-5D71-7DF8-23AA-D9B593760D9E}"/>
              </a:ext>
            </a:extLst>
          </p:cNvPr>
          <p:cNvCxnSpPr/>
          <p:nvPr/>
        </p:nvCxnSpPr>
        <p:spPr>
          <a:xfrm>
            <a:off x="9434259" y="2319767"/>
            <a:ext cx="0" cy="611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1" name="Google Shape;267;p21">
            <a:extLst>
              <a:ext uri="{FF2B5EF4-FFF2-40B4-BE49-F238E27FC236}">
                <a16:creationId xmlns:a16="http://schemas.microsoft.com/office/drawing/2014/main" id="{D07C56CC-3FC1-C94B-043C-9A141A5BEEA3}"/>
              </a:ext>
            </a:extLst>
          </p:cNvPr>
          <p:cNvCxnSpPr/>
          <p:nvPr/>
        </p:nvCxnSpPr>
        <p:spPr>
          <a:xfrm>
            <a:off x="9832259" y="2319767"/>
            <a:ext cx="398000" cy="611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3" name="Google Shape;286;p21">
            <a:extLst>
              <a:ext uri="{FF2B5EF4-FFF2-40B4-BE49-F238E27FC236}">
                <a16:creationId xmlns:a16="http://schemas.microsoft.com/office/drawing/2014/main" id="{F0B6347C-0C73-DF65-45CA-A27A491C4A6B}"/>
              </a:ext>
            </a:extLst>
          </p:cNvPr>
          <p:cNvSpPr/>
          <p:nvPr/>
        </p:nvSpPr>
        <p:spPr>
          <a:xfrm>
            <a:off x="10031259" y="2016167"/>
            <a:ext cx="398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6</a:t>
            </a:r>
            <a:endParaRPr sz="2400"/>
          </a:p>
        </p:txBody>
      </p:sp>
      <p:sp>
        <p:nvSpPr>
          <p:cNvPr id="45" name="Google Shape;254;p21">
            <a:extLst>
              <a:ext uri="{FF2B5EF4-FFF2-40B4-BE49-F238E27FC236}">
                <a16:creationId xmlns:a16="http://schemas.microsoft.com/office/drawing/2014/main" id="{995C34D0-282D-45F6-2479-12A92E2D9333}"/>
              </a:ext>
            </a:extLst>
          </p:cNvPr>
          <p:cNvSpPr/>
          <p:nvPr/>
        </p:nvSpPr>
        <p:spPr>
          <a:xfrm>
            <a:off x="8375378" y="5483951"/>
            <a:ext cx="398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0</a:t>
            </a:r>
            <a:endParaRPr sz="2400"/>
          </a:p>
        </p:txBody>
      </p:sp>
      <p:sp>
        <p:nvSpPr>
          <p:cNvPr id="47" name="Google Shape;255;p21">
            <a:extLst>
              <a:ext uri="{FF2B5EF4-FFF2-40B4-BE49-F238E27FC236}">
                <a16:creationId xmlns:a16="http://schemas.microsoft.com/office/drawing/2014/main" id="{232CD940-2D2B-C3BD-423D-76661689B722}"/>
              </a:ext>
            </a:extLst>
          </p:cNvPr>
          <p:cNvSpPr/>
          <p:nvPr/>
        </p:nvSpPr>
        <p:spPr>
          <a:xfrm>
            <a:off x="8375378" y="6399269"/>
            <a:ext cx="398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3</a:t>
            </a:r>
            <a:endParaRPr sz="2400"/>
          </a:p>
        </p:txBody>
      </p:sp>
      <p:sp>
        <p:nvSpPr>
          <p:cNvPr id="49" name="Google Shape;256;p21">
            <a:extLst>
              <a:ext uri="{FF2B5EF4-FFF2-40B4-BE49-F238E27FC236}">
                <a16:creationId xmlns:a16="http://schemas.microsoft.com/office/drawing/2014/main" id="{C646CE8F-B382-1690-FA69-1BFEDAC4E73D}"/>
              </a:ext>
            </a:extLst>
          </p:cNvPr>
          <p:cNvSpPr/>
          <p:nvPr/>
        </p:nvSpPr>
        <p:spPr>
          <a:xfrm>
            <a:off x="8773378" y="5483951"/>
            <a:ext cx="398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1</a:t>
            </a:r>
            <a:endParaRPr sz="2400"/>
          </a:p>
        </p:txBody>
      </p:sp>
      <p:sp>
        <p:nvSpPr>
          <p:cNvPr id="51" name="Google Shape;257;p21">
            <a:extLst>
              <a:ext uri="{FF2B5EF4-FFF2-40B4-BE49-F238E27FC236}">
                <a16:creationId xmlns:a16="http://schemas.microsoft.com/office/drawing/2014/main" id="{D22B62AB-274B-C244-807E-30E0DF31CC4A}"/>
              </a:ext>
            </a:extLst>
          </p:cNvPr>
          <p:cNvSpPr/>
          <p:nvPr/>
        </p:nvSpPr>
        <p:spPr>
          <a:xfrm>
            <a:off x="8773378" y="6399269"/>
            <a:ext cx="398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0</a:t>
            </a:r>
            <a:endParaRPr sz="2400"/>
          </a:p>
        </p:txBody>
      </p:sp>
      <p:sp>
        <p:nvSpPr>
          <p:cNvPr id="55" name="Google Shape;259;p21">
            <a:extLst>
              <a:ext uri="{FF2B5EF4-FFF2-40B4-BE49-F238E27FC236}">
                <a16:creationId xmlns:a16="http://schemas.microsoft.com/office/drawing/2014/main" id="{EA46D664-1E22-7C92-7A6A-8B60293E5A30}"/>
              </a:ext>
            </a:extLst>
          </p:cNvPr>
          <p:cNvSpPr/>
          <p:nvPr/>
        </p:nvSpPr>
        <p:spPr>
          <a:xfrm>
            <a:off x="9171378" y="5483951"/>
            <a:ext cx="398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 dirty="0">
                <a:cs typeface="Calibri"/>
              </a:rPr>
              <a:t>3</a:t>
            </a:r>
          </a:p>
        </p:txBody>
      </p:sp>
      <p:sp>
        <p:nvSpPr>
          <p:cNvPr id="61" name="Google Shape;262;p21">
            <a:extLst>
              <a:ext uri="{FF2B5EF4-FFF2-40B4-BE49-F238E27FC236}">
                <a16:creationId xmlns:a16="http://schemas.microsoft.com/office/drawing/2014/main" id="{0B6CABC1-A995-AD51-AF37-D08E2031D77F}"/>
              </a:ext>
            </a:extLst>
          </p:cNvPr>
          <p:cNvSpPr/>
          <p:nvPr/>
        </p:nvSpPr>
        <p:spPr>
          <a:xfrm>
            <a:off x="9569378" y="5483951"/>
            <a:ext cx="398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 dirty="0"/>
              <a:t>5</a:t>
            </a:r>
            <a:endParaRPr lang="en" sz="2400" dirty="0">
              <a:cs typeface="Calibri"/>
            </a:endParaRPr>
          </a:p>
        </p:txBody>
      </p:sp>
      <p:cxnSp>
        <p:nvCxnSpPr>
          <p:cNvPr id="257" name="Google Shape;264;p21">
            <a:extLst>
              <a:ext uri="{FF2B5EF4-FFF2-40B4-BE49-F238E27FC236}">
                <a16:creationId xmlns:a16="http://schemas.microsoft.com/office/drawing/2014/main" id="{A3BB1DCC-313D-BBDE-D048-EDEEB62C135B}"/>
              </a:ext>
            </a:extLst>
          </p:cNvPr>
          <p:cNvCxnSpPr/>
          <p:nvPr/>
        </p:nvCxnSpPr>
        <p:spPr>
          <a:xfrm>
            <a:off x="8574378" y="5787551"/>
            <a:ext cx="0" cy="611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59" name="Google Shape;265;p21">
            <a:extLst>
              <a:ext uri="{FF2B5EF4-FFF2-40B4-BE49-F238E27FC236}">
                <a16:creationId xmlns:a16="http://schemas.microsoft.com/office/drawing/2014/main" id="{BE9F4ECE-1061-603C-B81A-597B5A6C73BD}"/>
              </a:ext>
            </a:extLst>
          </p:cNvPr>
          <p:cNvCxnSpPr/>
          <p:nvPr/>
        </p:nvCxnSpPr>
        <p:spPr>
          <a:xfrm>
            <a:off x="8972378" y="5787551"/>
            <a:ext cx="0" cy="611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65" name="Google Shape;286;p21">
            <a:extLst>
              <a:ext uri="{FF2B5EF4-FFF2-40B4-BE49-F238E27FC236}">
                <a16:creationId xmlns:a16="http://schemas.microsoft.com/office/drawing/2014/main" id="{2D4ADAAD-9723-DB50-8B91-1F8DD7F20C32}"/>
              </a:ext>
            </a:extLst>
          </p:cNvPr>
          <p:cNvSpPr/>
          <p:nvPr/>
        </p:nvSpPr>
        <p:spPr>
          <a:xfrm>
            <a:off x="9967378" y="5483951"/>
            <a:ext cx="398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 dirty="0"/>
              <a:t>7</a:t>
            </a:r>
            <a:endParaRPr lang="en" sz="2400" dirty="0">
              <a:cs typeface="Calibri"/>
            </a:endParaRPr>
          </a:p>
        </p:txBody>
      </p:sp>
      <p:sp>
        <p:nvSpPr>
          <p:cNvPr id="267" name="Google Shape;263;p21">
            <a:extLst>
              <a:ext uri="{FF2B5EF4-FFF2-40B4-BE49-F238E27FC236}">
                <a16:creationId xmlns:a16="http://schemas.microsoft.com/office/drawing/2014/main" id="{470F7A5F-A689-C357-6591-60E608C5DA5F}"/>
              </a:ext>
            </a:extLst>
          </p:cNvPr>
          <p:cNvSpPr/>
          <p:nvPr/>
        </p:nvSpPr>
        <p:spPr>
          <a:xfrm>
            <a:off x="9169904" y="6399284"/>
            <a:ext cx="398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 dirty="0"/>
              <a:t>2</a:t>
            </a:r>
          </a:p>
        </p:txBody>
      </p:sp>
      <p:sp>
        <p:nvSpPr>
          <p:cNvPr id="53" name="Google Shape;258;p21">
            <a:extLst>
              <a:ext uri="{FF2B5EF4-FFF2-40B4-BE49-F238E27FC236}">
                <a16:creationId xmlns:a16="http://schemas.microsoft.com/office/drawing/2014/main" id="{DAE0FAFC-DEAB-0AFB-6CBA-4CF89B5C5325}"/>
              </a:ext>
            </a:extLst>
          </p:cNvPr>
          <p:cNvSpPr/>
          <p:nvPr/>
        </p:nvSpPr>
        <p:spPr>
          <a:xfrm>
            <a:off x="9563785" y="6399284"/>
            <a:ext cx="398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0</a:t>
            </a:r>
            <a:endParaRPr sz="2400"/>
          </a:p>
        </p:txBody>
      </p:sp>
      <p:sp>
        <p:nvSpPr>
          <p:cNvPr id="57" name="Google Shape;260;p21">
            <a:extLst>
              <a:ext uri="{FF2B5EF4-FFF2-40B4-BE49-F238E27FC236}">
                <a16:creationId xmlns:a16="http://schemas.microsoft.com/office/drawing/2014/main" id="{0475BE92-6585-2463-9B8E-2BD37E4BEABC}"/>
              </a:ext>
            </a:extLst>
          </p:cNvPr>
          <p:cNvSpPr/>
          <p:nvPr/>
        </p:nvSpPr>
        <p:spPr>
          <a:xfrm>
            <a:off x="9961785" y="6399284"/>
            <a:ext cx="398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1</a:t>
            </a:r>
            <a:endParaRPr sz="2400"/>
          </a:p>
        </p:txBody>
      </p:sp>
      <p:sp>
        <p:nvSpPr>
          <p:cNvPr id="59" name="Google Shape;261;p21">
            <a:extLst>
              <a:ext uri="{FF2B5EF4-FFF2-40B4-BE49-F238E27FC236}">
                <a16:creationId xmlns:a16="http://schemas.microsoft.com/office/drawing/2014/main" id="{0A903334-EAEF-029F-D762-8D90BCBD1684}"/>
              </a:ext>
            </a:extLst>
          </p:cNvPr>
          <p:cNvSpPr/>
          <p:nvPr/>
        </p:nvSpPr>
        <p:spPr>
          <a:xfrm>
            <a:off x="10368911" y="6399284"/>
            <a:ext cx="398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0</a:t>
            </a:r>
            <a:endParaRPr sz="2400"/>
          </a:p>
        </p:txBody>
      </p:sp>
      <p:sp>
        <p:nvSpPr>
          <p:cNvPr id="63" name="Google Shape;263;p21">
            <a:extLst>
              <a:ext uri="{FF2B5EF4-FFF2-40B4-BE49-F238E27FC236}">
                <a16:creationId xmlns:a16="http://schemas.microsoft.com/office/drawing/2014/main" id="{FA610132-17C9-73DF-C706-50A16C1CBE11}"/>
              </a:ext>
            </a:extLst>
          </p:cNvPr>
          <p:cNvSpPr/>
          <p:nvPr/>
        </p:nvSpPr>
        <p:spPr>
          <a:xfrm>
            <a:off x="10757785" y="6399284"/>
            <a:ext cx="398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2</a:t>
            </a:r>
            <a:endParaRPr sz="2400"/>
          </a:p>
        </p:txBody>
      </p:sp>
      <p:cxnSp>
        <p:nvCxnSpPr>
          <p:cNvPr id="263" name="Google Shape;267;p21">
            <a:extLst>
              <a:ext uri="{FF2B5EF4-FFF2-40B4-BE49-F238E27FC236}">
                <a16:creationId xmlns:a16="http://schemas.microsoft.com/office/drawing/2014/main" id="{CB854A71-24C4-8986-85A7-420625275FD0}"/>
              </a:ext>
            </a:extLst>
          </p:cNvPr>
          <p:cNvCxnSpPr/>
          <p:nvPr/>
        </p:nvCxnSpPr>
        <p:spPr>
          <a:xfrm>
            <a:off x="9768378" y="5787551"/>
            <a:ext cx="398000" cy="611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61" name="Google Shape;266;p21">
            <a:extLst>
              <a:ext uri="{FF2B5EF4-FFF2-40B4-BE49-F238E27FC236}">
                <a16:creationId xmlns:a16="http://schemas.microsoft.com/office/drawing/2014/main" id="{22791A7C-A450-7A8C-F5F4-3B9DC6DB2891}"/>
              </a:ext>
            </a:extLst>
          </p:cNvPr>
          <p:cNvCxnSpPr/>
          <p:nvPr/>
        </p:nvCxnSpPr>
        <p:spPr>
          <a:xfrm>
            <a:off x="9379503" y="5792113"/>
            <a:ext cx="406096" cy="60247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24"/>
          <p:cNvSpPr txBox="1">
            <a:spLocks noGrp="1"/>
          </p:cNvSpPr>
          <p:nvPr>
            <p:ph type="title"/>
          </p:nvPr>
        </p:nvSpPr>
        <p:spPr>
          <a:xfrm>
            <a:off x="1730000" y="525000"/>
            <a:ext cx="9385200" cy="1218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 dirty="0"/>
              <a:t>Log Structured CSR</a:t>
            </a:r>
            <a:endParaRPr dirty="0"/>
          </a:p>
        </p:txBody>
      </p:sp>
      <p:sp>
        <p:nvSpPr>
          <p:cNvPr id="319" name="Google Shape;319;p24"/>
          <p:cNvSpPr txBox="1">
            <a:spLocks noGrp="1"/>
          </p:cNvSpPr>
          <p:nvPr>
            <p:ph type="body" idx="1"/>
          </p:nvPr>
        </p:nvSpPr>
        <p:spPr>
          <a:xfrm>
            <a:off x="1730000" y="1387400"/>
            <a:ext cx="9385200" cy="1900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2500" lnSpcReduction="20000"/>
          </a:bodyPr>
          <a:lstStyle/>
          <a:p>
            <a:pPr indent="-430096">
              <a:buSzPct val="100000"/>
            </a:pPr>
            <a:r>
              <a:rPr lang="en" sz="2500" dirty="0"/>
              <a:t>Idea: turn all updates into appends</a:t>
            </a:r>
          </a:p>
          <a:p>
            <a:pPr indent="-430096">
              <a:buSzPct val="100000"/>
            </a:pPr>
            <a:r>
              <a:rPr lang="en-US" sz="2500" dirty="0"/>
              <a:t>Implementation:</a:t>
            </a:r>
          </a:p>
          <a:p>
            <a:pPr lvl="1" indent="-430096">
              <a:spcBef>
                <a:spcPts val="0"/>
              </a:spcBef>
              <a:buSzPct val="100000"/>
            </a:pPr>
            <a:r>
              <a:rPr lang="en-US" sz="2500" dirty="0"/>
              <a:t>Add edge </a:t>
            </a:r>
            <a:r>
              <a:rPr lang="en-US" sz="2500" dirty="0">
                <a:sym typeface="Wingdings" pitchFamily="2" charset="2"/>
              </a:rPr>
              <a:t></a:t>
            </a:r>
            <a:r>
              <a:rPr lang="en-US" sz="2500" dirty="0"/>
              <a:t> copy updated edge list to end of edge array</a:t>
            </a:r>
          </a:p>
          <a:p>
            <a:pPr lvl="1" indent="-430096">
              <a:spcBef>
                <a:spcPts val="0"/>
              </a:spcBef>
              <a:buSzPct val="100000"/>
            </a:pPr>
            <a:r>
              <a:rPr lang="en-US" sz="2500" dirty="0"/>
              <a:t>Previous Edges are tomb-stoned </a:t>
            </a:r>
          </a:p>
          <a:p>
            <a:pPr indent="-430096">
              <a:buSzPct val="100000"/>
            </a:pPr>
            <a:r>
              <a:rPr lang="en" sz="2533" dirty="0"/>
              <a:t>Problem: edge lists / neighbor vertices no longer contiguous</a:t>
            </a:r>
            <a:r>
              <a:rPr lang="en" sz="2133" dirty="0"/>
              <a:t> </a:t>
            </a:r>
          </a:p>
          <a:p>
            <a:pPr indent="-430096">
              <a:buSzPct val="100000"/>
            </a:pPr>
            <a:r>
              <a:rPr lang="en" sz="2533" dirty="0"/>
              <a:t>Solution: Store edge start/end in a vertex entry</a:t>
            </a:r>
            <a:endParaRPr sz="2533" dirty="0"/>
          </a:p>
          <a:p>
            <a:pPr indent="-430096">
              <a:buSzPct val="100000"/>
            </a:pPr>
            <a:endParaRPr sz="2133" dirty="0"/>
          </a:p>
        </p:txBody>
      </p:sp>
      <p:sp>
        <p:nvSpPr>
          <p:cNvPr id="320" name="Google Shape;320;p24"/>
          <p:cNvSpPr/>
          <p:nvPr/>
        </p:nvSpPr>
        <p:spPr>
          <a:xfrm>
            <a:off x="1437429" y="3495167"/>
            <a:ext cx="631600" cy="630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0</a:t>
            </a:r>
            <a:endParaRPr sz="2400"/>
          </a:p>
        </p:txBody>
      </p:sp>
      <p:sp>
        <p:nvSpPr>
          <p:cNvPr id="321" name="Google Shape;321;p24"/>
          <p:cNvSpPr/>
          <p:nvPr/>
        </p:nvSpPr>
        <p:spPr>
          <a:xfrm>
            <a:off x="626233" y="4362133"/>
            <a:ext cx="631600" cy="630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2</a:t>
            </a:r>
            <a:endParaRPr sz="2400"/>
          </a:p>
        </p:txBody>
      </p:sp>
      <p:sp>
        <p:nvSpPr>
          <p:cNvPr id="322" name="Google Shape;322;p24"/>
          <p:cNvSpPr/>
          <p:nvPr/>
        </p:nvSpPr>
        <p:spPr>
          <a:xfrm>
            <a:off x="2248625" y="4362133"/>
            <a:ext cx="631600" cy="630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1</a:t>
            </a:r>
            <a:endParaRPr sz="2400"/>
          </a:p>
        </p:txBody>
      </p:sp>
      <p:sp>
        <p:nvSpPr>
          <p:cNvPr id="323" name="Google Shape;323;p24"/>
          <p:cNvSpPr/>
          <p:nvPr/>
        </p:nvSpPr>
        <p:spPr>
          <a:xfrm>
            <a:off x="1437519" y="5155400"/>
            <a:ext cx="631600" cy="630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3</a:t>
            </a:r>
            <a:endParaRPr sz="2400"/>
          </a:p>
        </p:txBody>
      </p:sp>
      <p:cxnSp>
        <p:nvCxnSpPr>
          <p:cNvPr id="324" name="Google Shape;324;p24"/>
          <p:cNvCxnSpPr>
            <a:stCxn id="321" idx="0"/>
            <a:endCxn id="320" idx="3"/>
          </p:cNvCxnSpPr>
          <p:nvPr/>
        </p:nvCxnSpPr>
        <p:spPr>
          <a:xfrm rot="10800000" flipH="1">
            <a:off x="942033" y="4033333"/>
            <a:ext cx="588000" cy="3288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25" name="Google Shape;325;p24"/>
          <p:cNvCxnSpPr>
            <a:stCxn id="321" idx="6"/>
            <a:endCxn id="322" idx="2"/>
          </p:cNvCxnSpPr>
          <p:nvPr/>
        </p:nvCxnSpPr>
        <p:spPr>
          <a:xfrm>
            <a:off x="1257833" y="4677333"/>
            <a:ext cx="9908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26" name="Google Shape;326;p24"/>
          <p:cNvCxnSpPr>
            <a:stCxn id="320" idx="4"/>
            <a:endCxn id="323" idx="0"/>
          </p:cNvCxnSpPr>
          <p:nvPr/>
        </p:nvCxnSpPr>
        <p:spPr>
          <a:xfrm>
            <a:off x="1753229" y="4125567"/>
            <a:ext cx="0" cy="10300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327" name="Google Shape;327;p24"/>
          <p:cNvCxnSpPr>
            <a:stCxn id="323" idx="2"/>
            <a:endCxn id="321" idx="4"/>
          </p:cNvCxnSpPr>
          <p:nvPr/>
        </p:nvCxnSpPr>
        <p:spPr>
          <a:xfrm rot="10800000">
            <a:off x="941919" y="4992600"/>
            <a:ext cx="495600" cy="4780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28" name="Google Shape;328;p24"/>
          <p:cNvCxnSpPr>
            <a:stCxn id="322" idx="0"/>
            <a:endCxn id="320" idx="5"/>
          </p:cNvCxnSpPr>
          <p:nvPr/>
        </p:nvCxnSpPr>
        <p:spPr>
          <a:xfrm rot="10800000">
            <a:off x="1976425" y="4033333"/>
            <a:ext cx="588000" cy="3288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29" name="Google Shape;329;p24"/>
          <p:cNvSpPr/>
          <p:nvPr/>
        </p:nvSpPr>
        <p:spPr>
          <a:xfrm>
            <a:off x="3283007" y="4162333"/>
            <a:ext cx="4027600" cy="1030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30" name="Google Shape;330;p24"/>
          <p:cNvSpPr/>
          <p:nvPr/>
        </p:nvSpPr>
        <p:spPr>
          <a:xfrm>
            <a:off x="7975567" y="4057229"/>
            <a:ext cx="6316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0,1</a:t>
            </a:r>
            <a:endParaRPr sz="2400"/>
          </a:p>
        </p:txBody>
      </p:sp>
      <p:sp>
        <p:nvSpPr>
          <p:cNvPr id="331" name="Google Shape;331;p24"/>
          <p:cNvSpPr/>
          <p:nvPr/>
        </p:nvSpPr>
        <p:spPr>
          <a:xfrm>
            <a:off x="8399544" y="4994281"/>
            <a:ext cx="424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0</a:t>
            </a:r>
            <a:endParaRPr sz="2400"/>
          </a:p>
        </p:txBody>
      </p:sp>
      <p:sp>
        <p:nvSpPr>
          <p:cNvPr id="332" name="Google Shape;332;p24"/>
          <p:cNvSpPr/>
          <p:nvPr/>
        </p:nvSpPr>
        <p:spPr>
          <a:xfrm>
            <a:off x="8823508" y="4994296"/>
            <a:ext cx="424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0</a:t>
            </a:r>
            <a:endParaRPr sz="2400"/>
          </a:p>
        </p:txBody>
      </p:sp>
      <p:sp>
        <p:nvSpPr>
          <p:cNvPr id="333" name="Google Shape;333;p24"/>
          <p:cNvSpPr/>
          <p:nvPr/>
        </p:nvSpPr>
        <p:spPr>
          <a:xfrm>
            <a:off x="9247473" y="4994296"/>
            <a:ext cx="424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1</a:t>
            </a:r>
            <a:endParaRPr sz="2400"/>
          </a:p>
        </p:txBody>
      </p:sp>
      <p:sp>
        <p:nvSpPr>
          <p:cNvPr id="334" name="Google Shape;334;p24"/>
          <p:cNvSpPr/>
          <p:nvPr/>
        </p:nvSpPr>
        <p:spPr>
          <a:xfrm>
            <a:off x="9671437" y="4994296"/>
            <a:ext cx="424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0</a:t>
            </a:r>
            <a:endParaRPr sz="2400"/>
          </a:p>
        </p:txBody>
      </p:sp>
      <p:sp>
        <p:nvSpPr>
          <p:cNvPr id="335" name="Google Shape;335;p24"/>
          <p:cNvSpPr/>
          <p:nvPr/>
        </p:nvSpPr>
        <p:spPr>
          <a:xfrm>
            <a:off x="10095403" y="4994296"/>
            <a:ext cx="424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2</a:t>
            </a:r>
            <a:endParaRPr sz="2400"/>
          </a:p>
        </p:txBody>
      </p:sp>
      <p:sp>
        <p:nvSpPr>
          <p:cNvPr id="336" name="Google Shape;336;p24"/>
          <p:cNvSpPr/>
          <p:nvPr/>
        </p:nvSpPr>
        <p:spPr>
          <a:xfrm>
            <a:off x="8607133" y="4057096"/>
            <a:ext cx="6316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1,2</a:t>
            </a:r>
            <a:endParaRPr sz="2400"/>
          </a:p>
        </p:txBody>
      </p:sp>
      <p:sp>
        <p:nvSpPr>
          <p:cNvPr id="337" name="Google Shape;337;p24"/>
          <p:cNvSpPr/>
          <p:nvPr/>
        </p:nvSpPr>
        <p:spPr>
          <a:xfrm>
            <a:off x="7975577" y="4994281"/>
            <a:ext cx="424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3</a:t>
            </a:r>
            <a:endParaRPr sz="2400"/>
          </a:p>
        </p:txBody>
      </p:sp>
      <p:cxnSp>
        <p:nvCxnSpPr>
          <p:cNvPr id="338" name="Google Shape;338;p24"/>
          <p:cNvCxnSpPr>
            <a:stCxn id="330" idx="2"/>
            <a:endCxn id="337" idx="0"/>
          </p:cNvCxnSpPr>
          <p:nvPr/>
        </p:nvCxnSpPr>
        <p:spPr>
          <a:xfrm flipH="1">
            <a:off x="8187767" y="4360829"/>
            <a:ext cx="103600" cy="63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39" name="Google Shape;339;p24"/>
          <p:cNvSpPr/>
          <p:nvPr/>
        </p:nvSpPr>
        <p:spPr>
          <a:xfrm>
            <a:off x="9238733" y="4057096"/>
            <a:ext cx="6316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2,4</a:t>
            </a:r>
            <a:endParaRPr sz="2400"/>
          </a:p>
        </p:txBody>
      </p:sp>
      <p:sp>
        <p:nvSpPr>
          <p:cNvPr id="340" name="Google Shape;340;p24"/>
          <p:cNvSpPr/>
          <p:nvPr/>
        </p:nvSpPr>
        <p:spPr>
          <a:xfrm>
            <a:off x="9870333" y="4057096"/>
            <a:ext cx="6316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4,6</a:t>
            </a:r>
            <a:endParaRPr sz="2400"/>
          </a:p>
        </p:txBody>
      </p:sp>
      <p:cxnSp>
        <p:nvCxnSpPr>
          <p:cNvPr id="341" name="Google Shape;341;p24"/>
          <p:cNvCxnSpPr>
            <a:stCxn id="336" idx="2"/>
            <a:endCxn id="331" idx="0"/>
          </p:cNvCxnSpPr>
          <p:nvPr/>
        </p:nvCxnSpPr>
        <p:spPr>
          <a:xfrm flipH="1">
            <a:off x="8611733" y="4360696"/>
            <a:ext cx="311200" cy="63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42" name="Google Shape;342;p24"/>
          <p:cNvCxnSpPr>
            <a:stCxn id="339" idx="2"/>
            <a:endCxn id="332" idx="0"/>
          </p:cNvCxnSpPr>
          <p:nvPr/>
        </p:nvCxnSpPr>
        <p:spPr>
          <a:xfrm flipH="1">
            <a:off x="9035333" y="4360696"/>
            <a:ext cx="519200" cy="63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43" name="Google Shape;343;p24"/>
          <p:cNvCxnSpPr>
            <a:stCxn id="340" idx="2"/>
            <a:endCxn id="334" idx="0"/>
          </p:cNvCxnSpPr>
          <p:nvPr/>
        </p:nvCxnSpPr>
        <p:spPr>
          <a:xfrm flipH="1">
            <a:off x="9883333" y="4360696"/>
            <a:ext cx="302800" cy="63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62" name="Google Shape;362;p24"/>
          <p:cNvSpPr txBox="1"/>
          <p:nvPr/>
        </p:nvSpPr>
        <p:spPr>
          <a:xfrm>
            <a:off x="9798933" y="525001"/>
            <a:ext cx="2198000" cy="923482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1467">
                <a:latin typeface="Lato"/>
                <a:ea typeface="Lato"/>
                <a:cs typeface="Lato"/>
                <a:sym typeface="Lato"/>
              </a:rPr>
              <a:t>Edge Addition is easier with an explicit edge list</a:t>
            </a:r>
            <a:endParaRPr sz="1467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24"/>
          <p:cNvSpPr txBox="1">
            <a:spLocks noGrp="1"/>
          </p:cNvSpPr>
          <p:nvPr>
            <p:ph type="title"/>
          </p:nvPr>
        </p:nvSpPr>
        <p:spPr>
          <a:xfrm>
            <a:off x="1730000" y="525000"/>
            <a:ext cx="9385200" cy="1218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 dirty="0"/>
              <a:t>Log Structured CSR</a:t>
            </a:r>
            <a:endParaRPr dirty="0"/>
          </a:p>
        </p:txBody>
      </p:sp>
      <p:sp>
        <p:nvSpPr>
          <p:cNvPr id="319" name="Google Shape;319;p24"/>
          <p:cNvSpPr txBox="1">
            <a:spLocks noGrp="1"/>
          </p:cNvSpPr>
          <p:nvPr>
            <p:ph type="body" idx="1"/>
          </p:nvPr>
        </p:nvSpPr>
        <p:spPr>
          <a:xfrm>
            <a:off x="1730000" y="1387400"/>
            <a:ext cx="9385200" cy="1900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2500" lnSpcReduction="20000"/>
          </a:bodyPr>
          <a:lstStyle/>
          <a:p>
            <a:pPr indent="-430096">
              <a:buSzPct val="100000"/>
            </a:pPr>
            <a:r>
              <a:rPr lang="en" sz="2500" dirty="0"/>
              <a:t>Idea: turn all updates into appends</a:t>
            </a:r>
          </a:p>
          <a:p>
            <a:pPr indent="-430096">
              <a:buSzPct val="100000"/>
            </a:pPr>
            <a:r>
              <a:rPr lang="en-US" sz="2500" dirty="0"/>
              <a:t>Implementation:</a:t>
            </a:r>
          </a:p>
          <a:p>
            <a:pPr lvl="1" indent="-430096">
              <a:spcBef>
                <a:spcPts val="0"/>
              </a:spcBef>
              <a:buSzPct val="100000"/>
            </a:pPr>
            <a:r>
              <a:rPr lang="en-US" sz="2500" dirty="0"/>
              <a:t>Add edge </a:t>
            </a:r>
            <a:r>
              <a:rPr lang="en-US" sz="2500" dirty="0">
                <a:sym typeface="Wingdings" pitchFamily="2" charset="2"/>
              </a:rPr>
              <a:t></a:t>
            </a:r>
            <a:r>
              <a:rPr lang="en-US" sz="2500" dirty="0"/>
              <a:t> copy updated edge list to end of edge array</a:t>
            </a:r>
          </a:p>
          <a:p>
            <a:pPr lvl="1" indent="-430096">
              <a:spcBef>
                <a:spcPts val="0"/>
              </a:spcBef>
              <a:buSzPct val="100000"/>
            </a:pPr>
            <a:r>
              <a:rPr lang="en-US" sz="2500" dirty="0"/>
              <a:t>Previous Edges are tomb-stoned </a:t>
            </a:r>
          </a:p>
          <a:p>
            <a:pPr indent="-430096">
              <a:buSzPct val="100000"/>
            </a:pPr>
            <a:r>
              <a:rPr lang="en" sz="2533" dirty="0"/>
              <a:t>Problem: edge lists / neighbor vertices no longer contiguous</a:t>
            </a:r>
            <a:r>
              <a:rPr lang="en" sz="2133" dirty="0"/>
              <a:t> </a:t>
            </a:r>
          </a:p>
          <a:p>
            <a:pPr indent="-430096">
              <a:buSzPct val="100000"/>
            </a:pPr>
            <a:r>
              <a:rPr lang="en" sz="2533" dirty="0"/>
              <a:t>Solution: Store edge start/end in a vertex entry</a:t>
            </a:r>
            <a:endParaRPr sz="2533" dirty="0"/>
          </a:p>
          <a:p>
            <a:pPr indent="-430096">
              <a:buSzPct val="100000"/>
            </a:pPr>
            <a:endParaRPr sz="2133" dirty="0"/>
          </a:p>
        </p:txBody>
      </p:sp>
      <p:sp>
        <p:nvSpPr>
          <p:cNvPr id="320" name="Google Shape;320;p24"/>
          <p:cNvSpPr/>
          <p:nvPr/>
        </p:nvSpPr>
        <p:spPr>
          <a:xfrm>
            <a:off x="1437429" y="3495167"/>
            <a:ext cx="631600" cy="630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0</a:t>
            </a:r>
            <a:endParaRPr sz="2400"/>
          </a:p>
        </p:txBody>
      </p:sp>
      <p:sp>
        <p:nvSpPr>
          <p:cNvPr id="321" name="Google Shape;321;p24"/>
          <p:cNvSpPr/>
          <p:nvPr/>
        </p:nvSpPr>
        <p:spPr>
          <a:xfrm>
            <a:off x="626233" y="4362133"/>
            <a:ext cx="631600" cy="630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2</a:t>
            </a:r>
            <a:endParaRPr sz="2400"/>
          </a:p>
        </p:txBody>
      </p:sp>
      <p:sp>
        <p:nvSpPr>
          <p:cNvPr id="322" name="Google Shape;322;p24"/>
          <p:cNvSpPr/>
          <p:nvPr/>
        </p:nvSpPr>
        <p:spPr>
          <a:xfrm>
            <a:off x="2248625" y="4362133"/>
            <a:ext cx="631600" cy="630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1</a:t>
            </a:r>
            <a:endParaRPr sz="2400"/>
          </a:p>
        </p:txBody>
      </p:sp>
      <p:sp>
        <p:nvSpPr>
          <p:cNvPr id="323" name="Google Shape;323;p24"/>
          <p:cNvSpPr/>
          <p:nvPr/>
        </p:nvSpPr>
        <p:spPr>
          <a:xfrm>
            <a:off x="1437519" y="5155400"/>
            <a:ext cx="631600" cy="630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3</a:t>
            </a:r>
            <a:endParaRPr sz="2400"/>
          </a:p>
        </p:txBody>
      </p:sp>
      <p:cxnSp>
        <p:nvCxnSpPr>
          <p:cNvPr id="324" name="Google Shape;324;p24"/>
          <p:cNvCxnSpPr>
            <a:cxnSpLocks/>
            <a:stCxn id="321" idx="0"/>
            <a:endCxn id="320" idx="3"/>
          </p:cNvCxnSpPr>
          <p:nvPr/>
        </p:nvCxnSpPr>
        <p:spPr>
          <a:xfrm rot="10800000" flipH="1">
            <a:off x="942033" y="4033333"/>
            <a:ext cx="588000" cy="3288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25" name="Google Shape;325;p24"/>
          <p:cNvCxnSpPr>
            <a:cxnSpLocks/>
            <a:stCxn id="321" idx="6"/>
            <a:endCxn id="322" idx="2"/>
          </p:cNvCxnSpPr>
          <p:nvPr/>
        </p:nvCxnSpPr>
        <p:spPr>
          <a:xfrm>
            <a:off x="1257833" y="4677333"/>
            <a:ext cx="9908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26" name="Google Shape;326;p24"/>
          <p:cNvCxnSpPr>
            <a:cxnSpLocks/>
            <a:stCxn id="320" idx="4"/>
            <a:endCxn id="323" idx="0"/>
          </p:cNvCxnSpPr>
          <p:nvPr/>
        </p:nvCxnSpPr>
        <p:spPr>
          <a:xfrm>
            <a:off x="1753229" y="4125567"/>
            <a:ext cx="0" cy="10300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327" name="Google Shape;327;p24"/>
          <p:cNvCxnSpPr>
            <a:cxnSpLocks/>
            <a:stCxn id="323" idx="2"/>
            <a:endCxn id="321" idx="4"/>
          </p:cNvCxnSpPr>
          <p:nvPr/>
        </p:nvCxnSpPr>
        <p:spPr>
          <a:xfrm rot="10800000">
            <a:off x="941919" y="4992600"/>
            <a:ext cx="495600" cy="4780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28" name="Google Shape;328;p24"/>
          <p:cNvCxnSpPr>
            <a:cxnSpLocks/>
            <a:stCxn id="322" idx="0"/>
            <a:endCxn id="320" idx="5"/>
          </p:cNvCxnSpPr>
          <p:nvPr/>
        </p:nvCxnSpPr>
        <p:spPr>
          <a:xfrm rot="10800000">
            <a:off x="1976425" y="4033333"/>
            <a:ext cx="588000" cy="3288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29" name="Google Shape;329;p24"/>
          <p:cNvSpPr/>
          <p:nvPr/>
        </p:nvSpPr>
        <p:spPr>
          <a:xfrm>
            <a:off x="3283007" y="4162333"/>
            <a:ext cx="4027600" cy="1030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30" name="Google Shape;330;p24"/>
          <p:cNvSpPr/>
          <p:nvPr/>
        </p:nvSpPr>
        <p:spPr>
          <a:xfrm>
            <a:off x="7975567" y="3287800"/>
            <a:ext cx="6316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0,1</a:t>
            </a:r>
            <a:endParaRPr sz="2400"/>
          </a:p>
        </p:txBody>
      </p:sp>
      <p:sp>
        <p:nvSpPr>
          <p:cNvPr id="331" name="Google Shape;331;p24"/>
          <p:cNvSpPr/>
          <p:nvPr/>
        </p:nvSpPr>
        <p:spPr>
          <a:xfrm>
            <a:off x="8399544" y="4224852"/>
            <a:ext cx="424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0</a:t>
            </a:r>
            <a:endParaRPr sz="2400"/>
          </a:p>
        </p:txBody>
      </p:sp>
      <p:sp>
        <p:nvSpPr>
          <p:cNvPr id="332" name="Google Shape;332;p24"/>
          <p:cNvSpPr/>
          <p:nvPr/>
        </p:nvSpPr>
        <p:spPr>
          <a:xfrm>
            <a:off x="8823508" y="4224867"/>
            <a:ext cx="424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0</a:t>
            </a:r>
            <a:endParaRPr sz="2400"/>
          </a:p>
        </p:txBody>
      </p:sp>
      <p:sp>
        <p:nvSpPr>
          <p:cNvPr id="333" name="Google Shape;333;p24"/>
          <p:cNvSpPr/>
          <p:nvPr/>
        </p:nvSpPr>
        <p:spPr>
          <a:xfrm>
            <a:off x="9247473" y="4224867"/>
            <a:ext cx="424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1</a:t>
            </a:r>
            <a:endParaRPr sz="2400"/>
          </a:p>
        </p:txBody>
      </p:sp>
      <p:sp>
        <p:nvSpPr>
          <p:cNvPr id="334" name="Google Shape;334;p24"/>
          <p:cNvSpPr/>
          <p:nvPr/>
        </p:nvSpPr>
        <p:spPr>
          <a:xfrm>
            <a:off x="9671437" y="4224867"/>
            <a:ext cx="424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0</a:t>
            </a:r>
            <a:endParaRPr sz="2400"/>
          </a:p>
        </p:txBody>
      </p:sp>
      <p:sp>
        <p:nvSpPr>
          <p:cNvPr id="335" name="Google Shape;335;p24"/>
          <p:cNvSpPr/>
          <p:nvPr/>
        </p:nvSpPr>
        <p:spPr>
          <a:xfrm>
            <a:off x="10095403" y="4224867"/>
            <a:ext cx="424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2</a:t>
            </a:r>
            <a:endParaRPr sz="2400"/>
          </a:p>
        </p:txBody>
      </p:sp>
      <p:sp>
        <p:nvSpPr>
          <p:cNvPr id="336" name="Google Shape;336;p24"/>
          <p:cNvSpPr/>
          <p:nvPr/>
        </p:nvSpPr>
        <p:spPr>
          <a:xfrm>
            <a:off x="8607133" y="3287667"/>
            <a:ext cx="6316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1,2</a:t>
            </a:r>
            <a:endParaRPr sz="2400"/>
          </a:p>
        </p:txBody>
      </p:sp>
      <p:sp>
        <p:nvSpPr>
          <p:cNvPr id="337" name="Google Shape;337;p24"/>
          <p:cNvSpPr/>
          <p:nvPr/>
        </p:nvSpPr>
        <p:spPr>
          <a:xfrm>
            <a:off x="7975577" y="4224852"/>
            <a:ext cx="424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3</a:t>
            </a:r>
            <a:endParaRPr sz="2400"/>
          </a:p>
        </p:txBody>
      </p:sp>
      <p:cxnSp>
        <p:nvCxnSpPr>
          <p:cNvPr id="338" name="Google Shape;338;p24"/>
          <p:cNvCxnSpPr>
            <a:stCxn id="330" idx="2"/>
            <a:endCxn id="337" idx="0"/>
          </p:cNvCxnSpPr>
          <p:nvPr/>
        </p:nvCxnSpPr>
        <p:spPr>
          <a:xfrm flipH="1">
            <a:off x="8187767" y="3591400"/>
            <a:ext cx="103600" cy="63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39" name="Google Shape;339;p24"/>
          <p:cNvSpPr/>
          <p:nvPr/>
        </p:nvSpPr>
        <p:spPr>
          <a:xfrm>
            <a:off x="9238733" y="3287667"/>
            <a:ext cx="6316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2,4</a:t>
            </a:r>
            <a:endParaRPr sz="2400"/>
          </a:p>
        </p:txBody>
      </p:sp>
      <p:sp>
        <p:nvSpPr>
          <p:cNvPr id="340" name="Google Shape;340;p24"/>
          <p:cNvSpPr/>
          <p:nvPr/>
        </p:nvSpPr>
        <p:spPr>
          <a:xfrm>
            <a:off x="9870333" y="3287667"/>
            <a:ext cx="6316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4,6</a:t>
            </a:r>
            <a:endParaRPr sz="2400"/>
          </a:p>
        </p:txBody>
      </p:sp>
      <p:cxnSp>
        <p:nvCxnSpPr>
          <p:cNvPr id="341" name="Google Shape;341;p24"/>
          <p:cNvCxnSpPr>
            <a:stCxn id="336" idx="2"/>
            <a:endCxn id="331" idx="0"/>
          </p:cNvCxnSpPr>
          <p:nvPr/>
        </p:nvCxnSpPr>
        <p:spPr>
          <a:xfrm flipH="1">
            <a:off x="8611733" y="3591267"/>
            <a:ext cx="311200" cy="63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42" name="Google Shape;342;p24"/>
          <p:cNvCxnSpPr>
            <a:stCxn id="339" idx="2"/>
            <a:endCxn id="332" idx="0"/>
          </p:cNvCxnSpPr>
          <p:nvPr/>
        </p:nvCxnSpPr>
        <p:spPr>
          <a:xfrm flipH="1">
            <a:off x="9035333" y="3591267"/>
            <a:ext cx="519200" cy="63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43" name="Google Shape;343;p24"/>
          <p:cNvCxnSpPr>
            <a:stCxn id="340" idx="2"/>
            <a:endCxn id="334" idx="0"/>
          </p:cNvCxnSpPr>
          <p:nvPr/>
        </p:nvCxnSpPr>
        <p:spPr>
          <a:xfrm flipH="1">
            <a:off x="9883333" y="3591267"/>
            <a:ext cx="302800" cy="63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44" name="Google Shape;344;p24"/>
          <p:cNvCxnSpPr>
            <a:cxnSpLocks/>
            <a:stCxn id="323" idx="6"/>
            <a:endCxn id="322" idx="4"/>
          </p:cNvCxnSpPr>
          <p:nvPr/>
        </p:nvCxnSpPr>
        <p:spPr>
          <a:xfrm flipH="1">
            <a:off x="2048714" y="5000622"/>
            <a:ext cx="517758" cy="484768"/>
          </a:xfrm>
          <a:prstGeom prst="straightConnector1">
            <a:avLst/>
          </a:prstGeom>
          <a:noFill/>
          <a:ln w="60325" cap="flat" cmpd="sng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45" name="Google Shape;345;p24"/>
          <p:cNvSpPr/>
          <p:nvPr/>
        </p:nvSpPr>
        <p:spPr>
          <a:xfrm>
            <a:off x="8023017" y="5330433"/>
            <a:ext cx="6316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0,1</a:t>
            </a:r>
            <a:endParaRPr sz="2400"/>
          </a:p>
        </p:txBody>
      </p:sp>
      <p:sp>
        <p:nvSpPr>
          <p:cNvPr id="346" name="Google Shape;346;p24"/>
          <p:cNvSpPr/>
          <p:nvPr/>
        </p:nvSpPr>
        <p:spPr>
          <a:xfrm>
            <a:off x="8446993" y="6267485"/>
            <a:ext cx="424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0</a:t>
            </a:r>
            <a:endParaRPr sz="2400"/>
          </a:p>
        </p:txBody>
      </p:sp>
      <p:sp>
        <p:nvSpPr>
          <p:cNvPr id="347" name="Google Shape;347;p24"/>
          <p:cNvSpPr/>
          <p:nvPr/>
        </p:nvSpPr>
        <p:spPr>
          <a:xfrm>
            <a:off x="8870959" y="6267500"/>
            <a:ext cx="424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0</a:t>
            </a:r>
            <a:endParaRPr sz="2400"/>
          </a:p>
        </p:txBody>
      </p:sp>
      <p:sp>
        <p:nvSpPr>
          <p:cNvPr id="348" name="Google Shape;348;p24"/>
          <p:cNvSpPr/>
          <p:nvPr/>
        </p:nvSpPr>
        <p:spPr>
          <a:xfrm>
            <a:off x="9294923" y="6267500"/>
            <a:ext cx="424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1</a:t>
            </a:r>
            <a:endParaRPr sz="2400"/>
          </a:p>
        </p:txBody>
      </p:sp>
      <p:sp>
        <p:nvSpPr>
          <p:cNvPr id="349" name="Google Shape;349;p24"/>
          <p:cNvSpPr/>
          <p:nvPr/>
        </p:nvSpPr>
        <p:spPr>
          <a:xfrm>
            <a:off x="9718888" y="6267500"/>
            <a:ext cx="424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0</a:t>
            </a:r>
            <a:endParaRPr sz="2400"/>
          </a:p>
        </p:txBody>
      </p:sp>
      <p:sp>
        <p:nvSpPr>
          <p:cNvPr id="350" name="Google Shape;350;p24"/>
          <p:cNvSpPr/>
          <p:nvPr/>
        </p:nvSpPr>
        <p:spPr>
          <a:xfrm>
            <a:off x="10142852" y="6267500"/>
            <a:ext cx="424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2</a:t>
            </a:r>
            <a:endParaRPr sz="2400"/>
          </a:p>
        </p:txBody>
      </p:sp>
      <p:sp>
        <p:nvSpPr>
          <p:cNvPr id="351" name="Google Shape;351;p24"/>
          <p:cNvSpPr/>
          <p:nvPr/>
        </p:nvSpPr>
        <p:spPr>
          <a:xfrm>
            <a:off x="8654584" y="5330300"/>
            <a:ext cx="6316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 dirty="0"/>
              <a:t>6,8</a:t>
            </a:r>
            <a:endParaRPr sz="2400" dirty="0"/>
          </a:p>
        </p:txBody>
      </p:sp>
      <p:sp>
        <p:nvSpPr>
          <p:cNvPr id="352" name="Google Shape;352;p24"/>
          <p:cNvSpPr/>
          <p:nvPr/>
        </p:nvSpPr>
        <p:spPr>
          <a:xfrm>
            <a:off x="8023027" y="6267485"/>
            <a:ext cx="424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3</a:t>
            </a:r>
            <a:endParaRPr sz="2400"/>
          </a:p>
        </p:txBody>
      </p:sp>
      <p:cxnSp>
        <p:nvCxnSpPr>
          <p:cNvPr id="353" name="Google Shape;353;p24"/>
          <p:cNvCxnSpPr>
            <a:stCxn id="345" idx="2"/>
            <a:endCxn id="352" idx="0"/>
          </p:cNvCxnSpPr>
          <p:nvPr/>
        </p:nvCxnSpPr>
        <p:spPr>
          <a:xfrm flipH="1">
            <a:off x="8235217" y="5634033"/>
            <a:ext cx="103600" cy="63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54" name="Google Shape;354;p24"/>
          <p:cNvSpPr/>
          <p:nvPr/>
        </p:nvSpPr>
        <p:spPr>
          <a:xfrm>
            <a:off x="9286184" y="5330300"/>
            <a:ext cx="6316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2,4</a:t>
            </a:r>
            <a:endParaRPr sz="2400"/>
          </a:p>
        </p:txBody>
      </p:sp>
      <p:sp>
        <p:nvSpPr>
          <p:cNvPr id="355" name="Google Shape;355;p24"/>
          <p:cNvSpPr/>
          <p:nvPr/>
        </p:nvSpPr>
        <p:spPr>
          <a:xfrm>
            <a:off x="9917784" y="5330300"/>
            <a:ext cx="6316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 dirty="0"/>
              <a:t>4,6</a:t>
            </a:r>
            <a:endParaRPr lang="en" sz="2400" dirty="0">
              <a:cs typeface="Calibri"/>
            </a:endParaRPr>
          </a:p>
        </p:txBody>
      </p:sp>
      <p:cxnSp>
        <p:nvCxnSpPr>
          <p:cNvPr id="356" name="Google Shape;356;p24"/>
          <p:cNvCxnSpPr>
            <a:stCxn id="351" idx="2"/>
            <a:endCxn id="346" idx="0"/>
          </p:cNvCxnSpPr>
          <p:nvPr/>
        </p:nvCxnSpPr>
        <p:spPr>
          <a:xfrm>
            <a:off x="8965821" y="5638462"/>
            <a:ext cx="1828788" cy="61078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57" name="Google Shape;357;p24"/>
          <p:cNvCxnSpPr>
            <a:stCxn id="354" idx="2"/>
            <a:endCxn id="347" idx="0"/>
          </p:cNvCxnSpPr>
          <p:nvPr/>
        </p:nvCxnSpPr>
        <p:spPr>
          <a:xfrm flipH="1">
            <a:off x="9082784" y="5633900"/>
            <a:ext cx="519200" cy="63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58" name="Google Shape;358;p24"/>
          <p:cNvCxnSpPr>
            <a:stCxn id="355" idx="2"/>
            <a:endCxn id="359" idx="0"/>
          </p:cNvCxnSpPr>
          <p:nvPr/>
        </p:nvCxnSpPr>
        <p:spPr>
          <a:xfrm flipH="1">
            <a:off x="9925690" y="5633900"/>
            <a:ext cx="312456" cy="61534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59" name="Google Shape;359;p24"/>
          <p:cNvSpPr/>
          <p:nvPr/>
        </p:nvSpPr>
        <p:spPr>
          <a:xfrm>
            <a:off x="10562392" y="6267500"/>
            <a:ext cx="424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0</a:t>
            </a:r>
            <a:endParaRPr sz="2400"/>
          </a:p>
        </p:txBody>
      </p:sp>
      <p:sp>
        <p:nvSpPr>
          <p:cNvPr id="360" name="Google Shape;360;p24"/>
          <p:cNvSpPr/>
          <p:nvPr/>
        </p:nvSpPr>
        <p:spPr>
          <a:xfrm>
            <a:off x="10986356" y="6267500"/>
            <a:ext cx="424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 dirty="0">
                <a:cs typeface="Calibri"/>
              </a:rPr>
              <a:t>3</a:t>
            </a:r>
          </a:p>
        </p:txBody>
      </p:sp>
      <p:sp>
        <p:nvSpPr>
          <p:cNvPr id="362" name="Google Shape;362;p24"/>
          <p:cNvSpPr txBox="1"/>
          <p:nvPr/>
        </p:nvSpPr>
        <p:spPr>
          <a:xfrm>
            <a:off x="9798933" y="525001"/>
            <a:ext cx="2198000" cy="923482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1467">
                <a:latin typeface="Lato"/>
                <a:ea typeface="Lato"/>
                <a:cs typeface="Lato"/>
                <a:sym typeface="Lato"/>
              </a:rPr>
              <a:t>Edge Addition is easier with an explicit edge list</a:t>
            </a:r>
            <a:endParaRPr sz="1467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" name="&quot;No&quot; Symbol 1">
            <a:extLst>
              <a:ext uri="{FF2B5EF4-FFF2-40B4-BE49-F238E27FC236}">
                <a16:creationId xmlns:a16="http://schemas.microsoft.com/office/drawing/2014/main" id="{099D006B-88E5-725D-6CF4-6F0B75FE8F78}"/>
              </a:ext>
            </a:extLst>
          </p:cNvPr>
          <p:cNvSpPr/>
          <p:nvPr/>
        </p:nvSpPr>
        <p:spPr>
          <a:xfrm>
            <a:off x="7411881" y="3341888"/>
            <a:ext cx="3702204" cy="1134211"/>
          </a:xfrm>
          <a:prstGeom prst="noSmoking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1653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5"/>
          <p:cNvSpPr txBox="1">
            <a:spLocks noGrp="1"/>
          </p:cNvSpPr>
          <p:nvPr>
            <p:ph type="title"/>
          </p:nvPr>
        </p:nvSpPr>
        <p:spPr>
          <a:xfrm>
            <a:off x="1730000" y="525000"/>
            <a:ext cx="9385200" cy="1218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dirty="0"/>
              <a:t>Design Alternatives:</a:t>
            </a:r>
            <a:br>
              <a:rPr lang="en" dirty="0"/>
            </a:br>
            <a:r>
              <a:rPr lang="en" dirty="0"/>
              <a:t>Log Structured CSR Variants</a:t>
            </a:r>
            <a:endParaRPr dirty="0"/>
          </a:p>
        </p:txBody>
      </p:sp>
      <p:sp>
        <p:nvSpPr>
          <p:cNvPr id="368" name="Google Shape;368;p25"/>
          <p:cNvSpPr txBox="1">
            <a:spLocks noGrp="1"/>
          </p:cNvSpPr>
          <p:nvPr>
            <p:ph type="body" idx="1"/>
          </p:nvPr>
        </p:nvSpPr>
        <p:spPr>
          <a:xfrm>
            <a:off x="1730000" y="2090067"/>
            <a:ext cx="9385200" cy="3881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buNone/>
            </a:pPr>
            <a:r>
              <a:rPr lang="en" sz="2133" dirty="0"/>
              <a:t>Vertex and Edge Handle Alternatives</a:t>
            </a:r>
            <a:endParaRPr sz="2133" dirty="0"/>
          </a:p>
          <a:p>
            <a:pPr indent="-440256">
              <a:spcBef>
                <a:spcPts val="1600"/>
              </a:spcBef>
              <a:buSzPts val="1600"/>
            </a:pPr>
            <a:r>
              <a:rPr lang="en" sz="2133" dirty="0"/>
              <a:t>LS_CSR with Out of Line Locking (separate lock array)</a:t>
            </a:r>
            <a:endParaRPr sz="2133" dirty="0"/>
          </a:p>
          <a:p>
            <a:pPr indent="-440256">
              <a:buSzPts val="1600"/>
            </a:pPr>
            <a:r>
              <a:rPr lang="en" sz="2133" dirty="0"/>
              <a:t>LS_CSR with Packed Values for Locking (locks steal bits from IDs)</a:t>
            </a:r>
            <a:endParaRPr sz="2133" dirty="0"/>
          </a:p>
          <a:p>
            <a:pPr marL="0" indent="0">
              <a:spcBef>
                <a:spcPts val="1600"/>
              </a:spcBef>
              <a:buNone/>
            </a:pPr>
            <a:r>
              <a:rPr lang="en" sz="2133" dirty="0"/>
              <a:t>Representing Properties</a:t>
            </a:r>
            <a:endParaRPr sz="2133" dirty="0"/>
          </a:p>
          <a:p>
            <a:pPr indent="-440256">
              <a:spcBef>
                <a:spcPts val="1600"/>
              </a:spcBef>
              <a:buSzPts val="1600"/>
            </a:pPr>
            <a:r>
              <a:rPr lang="en" sz="2133" dirty="0"/>
              <a:t>LS_CSR with Out of Line Properties (properties in separate arrays)</a:t>
            </a:r>
            <a:endParaRPr sz="2133" dirty="0"/>
          </a:p>
          <a:p>
            <a:pPr indent="-440256">
              <a:buSzPts val="1600"/>
            </a:pPr>
            <a:r>
              <a:rPr lang="en" sz="2133" dirty="0"/>
              <a:t>LS_CSR with Packed Edge Properties</a:t>
            </a:r>
            <a:endParaRPr sz="2133" dirty="0"/>
          </a:p>
          <a:p>
            <a:pPr indent="-440256">
              <a:buSzPts val="1600"/>
            </a:pPr>
            <a:r>
              <a:rPr lang="en" sz="2133" dirty="0"/>
              <a:t>LS_CSR with Packed Node Properties</a:t>
            </a:r>
            <a:endParaRPr sz="2133" dirty="0"/>
          </a:p>
          <a:p>
            <a:pPr indent="-440256">
              <a:buSzPts val="1600"/>
            </a:pPr>
            <a:r>
              <a:rPr lang="en" sz="2133" dirty="0"/>
              <a:t>LS_CSR with both Packed Properties </a:t>
            </a:r>
          </a:p>
          <a:p>
            <a:pPr indent="-440256">
              <a:buSzPts val="1600"/>
            </a:pPr>
            <a:r>
              <a:rPr lang="en" sz="2133" dirty="0"/>
              <a:t>PANDO: properties in DKV store (e.g. </a:t>
            </a:r>
            <a:r>
              <a:rPr lang="en-US" sz="2133" dirty="0"/>
              <a:t>M</a:t>
            </a:r>
            <a:r>
              <a:rPr lang="en" sz="2133" dirty="0" err="1"/>
              <a:t>emcached</a:t>
            </a:r>
            <a:r>
              <a:rPr lang="en" sz="2133" dirty="0"/>
              <a:t>)</a:t>
            </a:r>
          </a:p>
          <a:p>
            <a:pPr indent="-440256">
              <a:buSzPts val="1600"/>
            </a:pPr>
            <a:r>
              <a:rPr lang="en" sz="2133" i="1" dirty="0"/>
              <a:t>Hypothesis: best representation depends on level of heterogeneity</a:t>
            </a:r>
          </a:p>
        </p:txBody>
      </p:sp>
      <p:sp>
        <p:nvSpPr>
          <p:cNvPr id="369" name="Google Shape;369;p25"/>
          <p:cNvSpPr txBox="1"/>
          <p:nvPr/>
        </p:nvSpPr>
        <p:spPr>
          <a:xfrm>
            <a:off x="8739500" y="525001"/>
            <a:ext cx="2946800" cy="923482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1467">
                <a:latin typeface="Lato"/>
                <a:ea typeface="Lato"/>
                <a:cs typeface="Lato"/>
                <a:sym typeface="Lato"/>
              </a:rPr>
              <a:t>Benchmarking Variants shows how Packing Data within the CSR representation performs.</a:t>
            </a:r>
            <a:endParaRPr sz="1467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26"/>
          <p:cNvSpPr txBox="1">
            <a:spLocks noGrp="1"/>
          </p:cNvSpPr>
          <p:nvPr>
            <p:ph type="body" idx="1"/>
          </p:nvPr>
        </p:nvSpPr>
        <p:spPr>
          <a:xfrm>
            <a:off x="815600" y="1134400"/>
            <a:ext cx="5819376" cy="5672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lnSpcReduction="10000"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" sz="2133" dirty="0"/>
              <a:t>Workloads:</a:t>
            </a:r>
            <a:endParaRPr sz="2133" dirty="0"/>
          </a:p>
          <a:p>
            <a:pPr indent="-440256">
              <a:lnSpc>
                <a:spcPct val="100000"/>
              </a:lnSpc>
              <a:spcBef>
                <a:spcPts val="533"/>
              </a:spcBef>
              <a:buSzPts val="1600"/>
            </a:pPr>
            <a:r>
              <a:rPr lang="en" sz="2133" dirty="0"/>
              <a:t>Single-Source Shortest Path (BFS)</a:t>
            </a:r>
            <a:endParaRPr sz="2133" dirty="0"/>
          </a:p>
          <a:p>
            <a:pPr indent="-440256">
              <a:lnSpc>
                <a:spcPct val="100000"/>
              </a:lnSpc>
              <a:buSzPts val="1600"/>
            </a:pPr>
            <a:r>
              <a:rPr lang="en" sz="2133" dirty="0"/>
              <a:t>Jaccard Similarity</a:t>
            </a:r>
            <a:endParaRPr sz="2133" dirty="0"/>
          </a:p>
          <a:p>
            <a:pPr marL="0" indent="0">
              <a:lnSpc>
                <a:spcPct val="100000"/>
              </a:lnSpc>
              <a:spcBef>
                <a:spcPts val="533"/>
              </a:spcBef>
              <a:buNone/>
            </a:pPr>
            <a:r>
              <a:rPr lang="en" sz="2133" dirty="0"/>
              <a:t>Underlying Structure:</a:t>
            </a:r>
            <a:endParaRPr sz="2133" dirty="0"/>
          </a:p>
          <a:p>
            <a:pPr indent="-440256">
              <a:lnSpc>
                <a:spcPct val="100000"/>
              </a:lnSpc>
              <a:spcBef>
                <a:spcPts val="533"/>
              </a:spcBef>
              <a:buSzPts val="1600"/>
            </a:pPr>
            <a:r>
              <a:rPr lang="en" sz="2133" dirty="0"/>
              <a:t>Morph Graph (Galois’ Resident </a:t>
            </a:r>
            <a:r>
              <a:rPr lang="en" sz="2133" dirty="0" err="1"/>
              <a:t>EdgeList</a:t>
            </a:r>
            <a:r>
              <a:rPr lang="en" sz="2133" dirty="0"/>
              <a:t>)</a:t>
            </a:r>
            <a:endParaRPr sz="2133" dirty="0"/>
          </a:p>
          <a:p>
            <a:pPr indent="-440256">
              <a:lnSpc>
                <a:spcPct val="100000"/>
              </a:lnSpc>
              <a:buSzPts val="1600"/>
            </a:pPr>
            <a:r>
              <a:rPr lang="en" sz="2133" dirty="0"/>
              <a:t>Regular CSR -&gt; recomputed on each edit </a:t>
            </a:r>
            <a:endParaRPr sz="2133" dirty="0"/>
          </a:p>
          <a:p>
            <a:pPr indent="-440256">
              <a:lnSpc>
                <a:spcPct val="100000"/>
              </a:lnSpc>
              <a:buSzPts val="1600"/>
            </a:pPr>
            <a:r>
              <a:rPr lang="en" sz="2133" dirty="0"/>
              <a:t>Log Structured CSR variants</a:t>
            </a:r>
            <a:endParaRPr sz="2133" dirty="0"/>
          </a:p>
          <a:p>
            <a:pPr marL="0" indent="0">
              <a:lnSpc>
                <a:spcPct val="100000"/>
              </a:lnSpc>
              <a:spcBef>
                <a:spcPts val="533"/>
              </a:spcBef>
              <a:buNone/>
            </a:pPr>
            <a:r>
              <a:rPr lang="en" sz="2133" dirty="0"/>
              <a:t>Update intensity:</a:t>
            </a:r>
            <a:endParaRPr sz="2133" dirty="0"/>
          </a:p>
          <a:p>
            <a:pPr indent="-440256">
              <a:lnSpc>
                <a:spcPct val="100000"/>
              </a:lnSpc>
              <a:spcBef>
                <a:spcPts val="533"/>
              </a:spcBef>
              <a:buSzPts val="1600"/>
            </a:pPr>
            <a:r>
              <a:rPr lang="en" sz="2133" dirty="0"/>
              <a:t>No Edits</a:t>
            </a:r>
            <a:endParaRPr sz="2133" dirty="0"/>
          </a:p>
          <a:p>
            <a:pPr indent="-440256">
              <a:lnSpc>
                <a:spcPct val="100000"/>
              </a:lnSpc>
              <a:buSzPts val="1600"/>
            </a:pPr>
            <a:r>
              <a:rPr lang="en" sz="2133" dirty="0"/>
              <a:t>n/8 of the Graph ingested</a:t>
            </a:r>
            <a:endParaRPr sz="2133" dirty="0"/>
          </a:p>
          <a:p>
            <a:pPr marL="0" indent="0">
              <a:lnSpc>
                <a:spcPct val="100000"/>
              </a:lnSpc>
              <a:spcBef>
                <a:spcPts val="533"/>
              </a:spcBef>
              <a:buNone/>
            </a:pPr>
            <a:r>
              <a:rPr lang="en" sz="2133" dirty="0"/>
              <a:t>Metrics of Interest:</a:t>
            </a:r>
            <a:endParaRPr sz="2133" dirty="0"/>
          </a:p>
          <a:p>
            <a:pPr indent="-440256">
              <a:lnSpc>
                <a:spcPct val="100000"/>
              </a:lnSpc>
              <a:spcBef>
                <a:spcPts val="533"/>
              </a:spcBef>
              <a:buSzPts val="1600"/>
            </a:pPr>
            <a:r>
              <a:rPr lang="en" sz="2133" dirty="0"/>
              <a:t>Total Cycles</a:t>
            </a:r>
            <a:endParaRPr sz="2133" dirty="0"/>
          </a:p>
          <a:p>
            <a:pPr indent="-440256">
              <a:lnSpc>
                <a:spcPct val="100000"/>
              </a:lnSpc>
              <a:buSzPts val="1600"/>
            </a:pPr>
            <a:r>
              <a:rPr lang="en" sz="2133" dirty="0"/>
              <a:t>Cycles spent Editing</a:t>
            </a:r>
            <a:endParaRPr sz="2133" dirty="0"/>
          </a:p>
          <a:p>
            <a:pPr indent="-440256">
              <a:lnSpc>
                <a:spcPct val="100000"/>
              </a:lnSpc>
              <a:buSzPts val="1600"/>
            </a:pPr>
            <a:r>
              <a:rPr lang="en" sz="2133" dirty="0"/>
              <a:t>Cycles spent on Workload</a:t>
            </a:r>
            <a:endParaRPr sz="2133" dirty="0"/>
          </a:p>
          <a:p>
            <a:pPr lvl="1" indent="-440256">
              <a:lnSpc>
                <a:spcPct val="100000"/>
              </a:lnSpc>
              <a:spcBef>
                <a:spcPts val="0"/>
              </a:spcBef>
              <a:buSzPts val="1600"/>
            </a:pPr>
            <a:r>
              <a:rPr lang="en" sz="2133" dirty="0"/>
              <a:t>Micro-arch counters collected will be on auxiliary slides</a:t>
            </a:r>
            <a:endParaRPr sz="2133" dirty="0"/>
          </a:p>
        </p:txBody>
      </p:sp>
      <p:sp>
        <p:nvSpPr>
          <p:cNvPr id="375" name="Google Shape;375;p26"/>
          <p:cNvSpPr txBox="1">
            <a:spLocks noGrp="1"/>
          </p:cNvSpPr>
          <p:nvPr>
            <p:ph type="title"/>
          </p:nvPr>
        </p:nvSpPr>
        <p:spPr>
          <a:xfrm>
            <a:off x="1730000" y="525000"/>
            <a:ext cx="9385200" cy="1218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 dirty="0"/>
              <a:t>Methodology</a:t>
            </a:r>
            <a:endParaRPr dirty="0"/>
          </a:p>
        </p:txBody>
      </p:sp>
      <p:sp>
        <p:nvSpPr>
          <p:cNvPr id="2" name="Google Shape;374;p26">
            <a:extLst>
              <a:ext uri="{FF2B5EF4-FFF2-40B4-BE49-F238E27FC236}">
                <a16:creationId xmlns:a16="http://schemas.microsoft.com/office/drawing/2014/main" id="{5E744EF8-535C-9742-300D-E5D08CD56AEE}"/>
              </a:ext>
            </a:extLst>
          </p:cNvPr>
          <p:cNvSpPr txBox="1">
            <a:spLocks/>
          </p:cNvSpPr>
          <p:nvPr/>
        </p:nvSpPr>
        <p:spPr>
          <a:xfrm>
            <a:off x="6372624" y="1234615"/>
            <a:ext cx="5819376" cy="5672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lnSpcReduction="10000"/>
          </a:bodyPr>
          <a:lstStyle>
            <a:lvl1pPr marL="609585" lvl="0" indent="-457189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●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19170" lvl="1" indent="-4233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754" lvl="2" indent="-4233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38339" lvl="3" indent="-4233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7924" lvl="4" indent="-4233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57509" lvl="5" indent="-4233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67093" lvl="6" indent="-4233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678" lvl="7" indent="-4233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263" lvl="8" indent="-4233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2133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133" dirty="0"/>
              <a:t>Sequential only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133" dirty="0"/>
              <a:t>Hardware</a:t>
            </a:r>
          </a:p>
          <a:p>
            <a:pPr marL="608965" indent="-456565">
              <a:buSzPts val="1600"/>
            </a:pPr>
            <a:r>
              <a:rPr lang="en-US" sz="2100" dirty="0">
                <a:ea typeface="+mn-lt"/>
                <a:cs typeface="+mn-lt"/>
              </a:rPr>
              <a:t>14 Core 2.90 GHz Intel(R) Xeon(R) CPU E5-2680 v4</a:t>
            </a:r>
            <a:endParaRPr lang="en-US" dirty="0">
              <a:ea typeface="+mn-lt"/>
              <a:cs typeface="+mn-lt"/>
            </a:endParaRPr>
          </a:p>
          <a:p>
            <a:pPr marL="608965" indent="-456565">
              <a:buSzPts val="1600"/>
            </a:pPr>
            <a:r>
              <a:rPr lang="en-US" sz="2100" dirty="0">
                <a:ea typeface="+mn-lt"/>
                <a:cs typeface="+mn-lt"/>
              </a:rPr>
              <a:t>Frequency scaling disabled</a:t>
            </a:r>
            <a:endParaRPr lang="en-US" dirty="0"/>
          </a:p>
          <a:p>
            <a:pPr marL="608965" indent="-456565">
              <a:buSzPts val="1600"/>
            </a:pPr>
            <a:r>
              <a:rPr lang="en-US" sz="2100" dirty="0">
                <a:ea typeface="+mn-lt"/>
                <a:cs typeface="+mn-lt"/>
              </a:rPr>
              <a:t>SMT disabled</a:t>
            </a:r>
            <a:endParaRPr lang="en-US" dirty="0"/>
          </a:p>
          <a:p>
            <a:pPr marL="608965" indent="-456565">
              <a:buSzPts val="1600"/>
            </a:pPr>
            <a:r>
              <a:rPr lang="en-US" sz="2100" dirty="0">
                <a:ea typeface="+mn-lt"/>
                <a:cs typeface="+mn-lt"/>
              </a:rPr>
              <a:t>L1d 32KiB per core</a:t>
            </a:r>
            <a:endParaRPr lang="en-US" dirty="0"/>
          </a:p>
          <a:p>
            <a:pPr marL="608965" indent="-456565">
              <a:buSzPts val="1600"/>
            </a:pPr>
            <a:r>
              <a:rPr lang="en-US" sz="2100" dirty="0">
                <a:ea typeface="+mn-lt"/>
                <a:cs typeface="+mn-lt"/>
              </a:rPr>
              <a:t>L1i 32KiB per core</a:t>
            </a:r>
            <a:endParaRPr lang="en-US" dirty="0"/>
          </a:p>
          <a:p>
            <a:pPr marL="608965" indent="-456565">
              <a:buSzPts val="1600"/>
            </a:pPr>
            <a:r>
              <a:rPr lang="en-US" sz="2100" dirty="0">
                <a:ea typeface="+mn-lt"/>
                <a:cs typeface="+mn-lt"/>
              </a:rPr>
              <a:t>L2 250KiB per core</a:t>
            </a:r>
            <a:endParaRPr lang="en-US" dirty="0"/>
          </a:p>
          <a:p>
            <a:pPr marL="608965" indent="-456565">
              <a:buSzPts val="1600"/>
            </a:pPr>
            <a:r>
              <a:rPr lang="en-US" sz="2100" dirty="0">
                <a:ea typeface="+mn-lt"/>
                <a:cs typeface="+mn-lt"/>
              </a:rPr>
              <a:t>L3 35 MiB Unified</a:t>
            </a:r>
            <a:endParaRPr lang="en-US" dirty="0"/>
          </a:p>
          <a:p>
            <a:pPr marL="608965" indent="-456565">
              <a:buSzPts val="1600"/>
            </a:pPr>
            <a:r>
              <a:rPr lang="en-US" sz="2100" dirty="0">
                <a:ea typeface="+mn-lt"/>
                <a:cs typeface="+mn-lt"/>
              </a:rPr>
              <a:t>1 NUMA Node</a:t>
            </a:r>
            <a:endParaRPr lang="en-US" dirty="0"/>
          </a:p>
          <a:p>
            <a:pPr marL="608965" indent="-440055">
              <a:lnSpc>
                <a:spcPct val="100000"/>
              </a:lnSpc>
              <a:spcBef>
                <a:spcPts val="533"/>
              </a:spcBef>
              <a:buSzPts val="1600"/>
            </a:pPr>
            <a:r>
              <a:rPr lang="en-US" sz="2100" dirty="0">
                <a:cs typeface="Calibri"/>
              </a:rPr>
              <a:t>GCC (G++) 9.4.0</a:t>
            </a:r>
          </a:p>
          <a:p>
            <a:pPr marL="1218565" lvl="1" indent="-422910">
              <a:lnSpc>
                <a:spcPct val="100000"/>
              </a:lnSpc>
              <a:spcBef>
                <a:spcPts val="533"/>
              </a:spcBef>
              <a:buSzPts val="1600"/>
            </a:pPr>
            <a:r>
              <a:rPr lang="en-US" sz="1700" dirty="0">
                <a:cs typeface="Calibri"/>
              </a:rPr>
              <a:t>O2</a:t>
            </a:r>
          </a:p>
          <a:p>
            <a:pPr marL="168910" indent="0">
              <a:lnSpc>
                <a:spcPct val="100000"/>
              </a:lnSpc>
              <a:spcBef>
                <a:spcPts val="533"/>
              </a:spcBef>
              <a:buSzPts val="1600"/>
              <a:buNone/>
            </a:pPr>
            <a:r>
              <a:rPr lang="en-US" sz="2100" dirty="0"/>
              <a:t>Inputs</a:t>
            </a:r>
            <a:endParaRPr lang="en-US" sz="2100" dirty="0">
              <a:cs typeface="Calibri" panose="020F0502020204030204"/>
            </a:endParaRPr>
          </a:p>
          <a:p>
            <a:pPr marL="511810" indent="-342900">
              <a:lnSpc>
                <a:spcPct val="100000"/>
              </a:lnSpc>
              <a:spcBef>
                <a:spcPts val="533"/>
              </a:spcBef>
              <a:buSzPts val="1600"/>
            </a:pPr>
            <a:r>
              <a:rPr lang="en-US" sz="2100" dirty="0">
                <a:cs typeface="Calibri" panose="020F0502020204030204"/>
              </a:rPr>
              <a:t>Yelp: </a:t>
            </a:r>
            <a:r>
              <a:rPr lang="en-US" sz="2100" dirty="0">
                <a:ea typeface="+mn-lt"/>
                <a:cs typeface="+mn-lt"/>
              </a:rPr>
              <a:t>13954819 edges, 716847 nodes</a:t>
            </a:r>
          </a:p>
          <a:p>
            <a:pPr marL="511810" indent="-342900">
              <a:lnSpc>
                <a:spcPct val="100000"/>
              </a:lnSpc>
              <a:spcBef>
                <a:spcPts val="533"/>
              </a:spcBef>
              <a:buSzPts val="1600"/>
            </a:pPr>
            <a:r>
              <a:rPr lang="en-US" sz="2100" dirty="0" err="1">
                <a:cs typeface="Calibri" panose="020F0502020204030204"/>
              </a:rPr>
              <a:t>Citeseer</a:t>
            </a:r>
            <a:r>
              <a:rPr lang="en-US" sz="2100" dirty="0">
                <a:cs typeface="Calibri" panose="020F0502020204030204"/>
              </a:rPr>
              <a:t>: </a:t>
            </a:r>
            <a:r>
              <a:rPr lang="en-US" sz="2100" dirty="0">
                <a:ea typeface="+mn-lt"/>
                <a:cs typeface="+mn-lt"/>
              </a:rPr>
              <a:t>4676 edges, 3326 nodes</a:t>
            </a:r>
            <a:endParaRPr lang="en-US" sz="2100" dirty="0">
              <a:cs typeface="Calibri" panose="020F0502020204030204"/>
            </a:endParaRPr>
          </a:p>
          <a:p>
            <a:pPr marL="511810" indent="-342900">
              <a:lnSpc>
                <a:spcPct val="100000"/>
              </a:lnSpc>
              <a:spcBef>
                <a:spcPts val="533"/>
              </a:spcBef>
              <a:buSzPts val="1600"/>
            </a:pPr>
            <a:r>
              <a:rPr lang="en-US" sz="2100" dirty="0">
                <a:cs typeface="Calibri" panose="020F0502020204030204"/>
              </a:rPr>
              <a:t>Cora: </a:t>
            </a:r>
            <a:r>
              <a:rPr lang="en-US" sz="2100" dirty="0">
                <a:ea typeface="+mn-lt"/>
                <a:cs typeface="+mn-lt"/>
              </a:rPr>
              <a:t>5278 edges, 2708 nodes</a:t>
            </a:r>
            <a:endParaRPr lang="en-US" sz="2100" dirty="0">
              <a:cs typeface="Calibri" panose="020F0502020204030204"/>
            </a:endParaRPr>
          </a:p>
          <a:p>
            <a:pPr marL="511810" indent="-342900">
              <a:lnSpc>
                <a:spcPct val="100000"/>
              </a:lnSpc>
              <a:spcBef>
                <a:spcPts val="533"/>
              </a:spcBef>
              <a:buSzPts val="1600"/>
            </a:pPr>
            <a:endParaRPr lang="en-US" sz="2100" dirty="0">
              <a:cs typeface="Calibri" panose="020F0502020204030204"/>
            </a:endParaRPr>
          </a:p>
          <a:p>
            <a:pPr marL="0" indent="0">
              <a:lnSpc>
                <a:spcPct val="100000"/>
              </a:lnSpc>
              <a:spcBef>
                <a:spcPts val="533"/>
              </a:spcBef>
              <a:buNone/>
            </a:pPr>
            <a:endParaRPr lang="en-US" sz="2133" dirty="0"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28"/>
          <p:cNvSpPr txBox="1">
            <a:spLocks noGrp="1"/>
          </p:cNvSpPr>
          <p:nvPr>
            <p:ph type="title"/>
          </p:nvPr>
        </p:nvSpPr>
        <p:spPr>
          <a:xfrm>
            <a:off x="1730000" y="525000"/>
            <a:ext cx="9385200" cy="1218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/>
              <a:t>Deleting an Edge</a:t>
            </a:r>
            <a:endParaRPr/>
          </a:p>
        </p:txBody>
      </p:sp>
      <p:sp>
        <p:nvSpPr>
          <p:cNvPr id="429" name="Google Shape;429;p28"/>
          <p:cNvSpPr txBox="1">
            <a:spLocks noGrp="1"/>
          </p:cNvSpPr>
          <p:nvPr>
            <p:ph type="body" idx="1"/>
          </p:nvPr>
        </p:nvSpPr>
        <p:spPr>
          <a:xfrm>
            <a:off x="1730000" y="2090067"/>
            <a:ext cx="9385200" cy="588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indent="-440256">
              <a:buSzPts val="1600"/>
            </a:pPr>
            <a:r>
              <a:rPr lang="en" sz="2133"/>
              <a:t>Idea: Steal a bit to Tombstone in the Edge (Shown by black interior)</a:t>
            </a:r>
            <a:endParaRPr sz="2133"/>
          </a:p>
        </p:txBody>
      </p:sp>
      <p:sp>
        <p:nvSpPr>
          <p:cNvPr id="430" name="Google Shape;430;p28"/>
          <p:cNvSpPr/>
          <p:nvPr/>
        </p:nvSpPr>
        <p:spPr>
          <a:xfrm>
            <a:off x="1539029" y="2885567"/>
            <a:ext cx="631600" cy="630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0</a:t>
            </a:r>
            <a:endParaRPr sz="2400"/>
          </a:p>
        </p:txBody>
      </p:sp>
      <p:sp>
        <p:nvSpPr>
          <p:cNvPr id="431" name="Google Shape;431;p28"/>
          <p:cNvSpPr/>
          <p:nvPr/>
        </p:nvSpPr>
        <p:spPr>
          <a:xfrm>
            <a:off x="727833" y="3752533"/>
            <a:ext cx="631600" cy="630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2</a:t>
            </a:r>
            <a:endParaRPr sz="2400"/>
          </a:p>
        </p:txBody>
      </p:sp>
      <p:sp>
        <p:nvSpPr>
          <p:cNvPr id="432" name="Google Shape;432;p28"/>
          <p:cNvSpPr/>
          <p:nvPr/>
        </p:nvSpPr>
        <p:spPr>
          <a:xfrm>
            <a:off x="2350225" y="3752533"/>
            <a:ext cx="631600" cy="630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1</a:t>
            </a:r>
            <a:endParaRPr sz="2400"/>
          </a:p>
        </p:txBody>
      </p:sp>
      <p:sp>
        <p:nvSpPr>
          <p:cNvPr id="433" name="Google Shape;433;p28"/>
          <p:cNvSpPr/>
          <p:nvPr/>
        </p:nvSpPr>
        <p:spPr>
          <a:xfrm>
            <a:off x="1539119" y="4545800"/>
            <a:ext cx="631600" cy="630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3</a:t>
            </a:r>
            <a:endParaRPr sz="2400"/>
          </a:p>
        </p:txBody>
      </p:sp>
      <p:cxnSp>
        <p:nvCxnSpPr>
          <p:cNvPr id="434" name="Google Shape;434;p28"/>
          <p:cNvCxnSpPr>
            <a:stCxn id="431" idx="0"/>
            <a:endCxn id="430" idx="3"/>
          </p:cNvCxnSpPr>
          <p:nvPr/>
        </p:nvCxnSpPr>
        <p:spPr>
          <a:xfrm rot="10800000" flipH="1">
            <a:off x="1043633" y="3423733"/>
            <a:ext cx="588000" cy="3288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35" name="Google Shape;435;p28"/>
          <p:cNvCxnSpPr>
            <a:stCxn id="431" idx="6"/>
            <a:endCxn id="432" idx="2"/>
          </p:cNvCxnSpPr>
          <p:nvPr/>
        </p:nvCxnSpPr>
        <p:spPr>
          <a:xfrm>
            <a:off x="1359433" y="4067733"/>
            <a:ext cx="9908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436" name="Google Shape;436;p28"/>
          <p:cNvCxnSpPr>
            <a:stCxn id="430" idx="4"/>
            <a:endCxn id="433" idx="0"/>
          </p:cNvCxnSpPr>
          <p:nvPr/>
        </p:nvCxnSpPr>
        <p:spPr>
          <a:xfrm>
            <a:off x="1854829" y="3515967"/>
            <a:ext cx="0" cy="10300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437" name="Google Shape;437;p28"/>
          <p:cNvCxnSpPr>
            <a:stCxn id="433" idx="2"/>
            <a:endCxn id="431" idx="4"/>
          </p:cNvCxnSpPr>
          <p:nvPr/>
        </p:nvCxnSpPr>
        <p:spPr>
          <a:xfrm rot="10800000">
            <a:off x="1043519" y="4383000"/>
            <a:ext cx="495600" cy="4780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38" name="Google Shape;438;p28"/>
          <p:cNvCxnSpPr>
            <a:stCxn id="432" idx="0"/>
            <a:endCxn id="430" idx="5"/>
          </p:cNvCxnSpPr>
          <p:nvPr/>
        </p:nvCxnSpPr>
        <p:spPr>
          <a:xfrm rot="10800000">
            <a:off x="2078025" y="3423733"/>
            <a:ext cx="588000" cy="3288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39" name="Google Shape;439;p28"/>
          <p:cNvSpPr/>
          <p:nvPr/>
        </p:nvSpPr>
        <p:spPr>
          <a:xfrm>
            <a:off x="3384607" y="3552733"/>
            <a:ext cx="4027600" cy="1030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40" name="Google Shape;440;p28"/>
          <p:cNvSpPr/>
          <p:nvPr/>
        </p:nvSpPr>
        <p:spPr>
          <a:xfrm>
            <a:off x="8077167" y="2678200"/>
            <a:ext cx="6316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0,1</a:t>
            </a:r>
            <a:endParaRPr sz="2400"/>
          </a:p>
        </p:txBody>
      </p:sp>
      <p:sp>
        <p:nvSpPr>
          <p:cNvPr id="441" name="Google Shape;441;p28"/>
          <p:cNvSpPr/>
          <p:nvPr/>
        </p:nvSpPr>
        <p:spPr>
          <a:xfrm>
            <a:off x="8501144" y="3615252"/>
            <a:ext cx="424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0</a:t>
            </a:r>
            <a:endParaRPr sz="2400"/>
          </a:p>
        </p:txBody>
      </p:sp>
      <p:sp>
        <p:nvSpPr>
          <p:cNvPr id="442" name="Google Shape;442;p28"/>
          <p:cNvSpPr/>
          <p:nvPr/>
        </p:nvSpPr>
        <p:spPr>
          <a:xfrm>
            <a:off x="8925108" y="3615267"/>
            <a:ext cx="424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0</a:t>
            </a:r>
            <a:endParaRPr sz="2400"/>
          </a:p>
        </p:txBody>
      </p:sp>
      <p:sp>
        <p:nvSpPr>
          <p:cNvPr id="443" name="Google Shape;443;p28"/>
          <p:cNvSpPr/>
          <p:nvPr/>
        </p:nvSpPr>
        <p:spPr>
          <a:xfrm>
            <a:off x="9349073" y="3615267"/>
            <a:ext cx="424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1</a:t>
            </a:r>
            <a:endParaRPr sz="2400"/>
          </a:p>
        </p:txBody>
      </p:sp>
      <p:sp>
        <p:nvSpPr>
          <p:cNvPr id="444" name="Google Shape;444;p28"/>
          <p:cNvSpPr/>
          <p:nvPr/>
        </p:nvSpPr>
        <p:spPr>
          <a:xfrm>
            <a:off x="9773037" y="3615267"/>
            <a:ext cx="424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0</a:t>
            </a:r>
            <a:endParaRPr sz="2400"/>
          </a:p>
        </p:txBody>
      </p:sp>
      <p:sp>
        <p:nvSpPr>
          <p:cNvPr id="445" name="Google Shape;445;p28"/>
          <p:cNvSpPr/>
          <p:nvPr/>
        </p:nvSpPr>
        <p:spPr>
          <a:xfrm>
            <a:off x="10197003" y="3615267"/>
            <a:ext cx="424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2</a:t>
            </a:r>
            <a:endParaRPr sz="2400"/>
          </a:p>
        </p:txBody>
      </p:sp>
      <p:sp>
        <p:nvSpPr>
          <p:cNvPr id="446" name="Google Shape;446;p28"/>
          <p:cNvSpPr/>
          <p:nvPr/>
        </p:nvSpPr>
        <p:spPr>
          <a:xfrm>
            <a:off x="8708733" y="2678067"/>
            <a:ext cx="6316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1,2</a:t>
            </a:r>
            <a:endParaRPr sz="2400"/>
          </a:p>
        </p:txBody>
      </p:sp>
      <p:sp>
        <p:nvSpPr>
          <p:cNvPr id="447" name="Google Shape;447;p28"/>
          <p:cNvSpPr/>
          <p:nvPr/>
        </p:nvSpPr>
        <p:spPr>
          <a:xfrm>
            <a:off x="8077177" y="3615252"/>
            <a:ext cx="424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3</a:t>
            </a:r>
            <a:endParaRPr sz="2400"/>
          </a:p>
        </p:txBody>
      </p:sp>
      <p:cxnSp>
        <p:nvCxnSpPr>
          <p:cNvPr id="448" name="Google Shape;448;p28"/>
          <p:cNvCxnSpPr>
            <a:stCxn id="440" idx="2"/>
            <a:endCxn id="447" idx="0"/>
          </p:cNvCxnSpPr>
          <p:nvPr/>
        </p:nvCxnSpPr>
        <p:spPr>
          <a:xfrm flipH="1">
            <a:off x="8289367" y="2981800"/>
            <a:ext cx="103600" cy="63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49" name="Google Shape;449;p28"/>
          <p:cNvSpPr/>
          <p:nvPr/>
        </p:nvSpPr>
        <p:spPr>
          <a:xfrm>
            <a:off x="9340333" y="2678067"/>
            <a:ext cx="6316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2,4</a:t>
            </a:r>
            <a:endParaRPr sz="2400"/>
          </a:p>
        </p:txBody>
      </p:sp>
      <p:sp>
        <p:nvSpPr>
          <p:cNvPr id="450" name="Google Shape;450;p28"/>
          <p:cNvSpPr/>
          <p:nvPr/>
        </p:nvSpPr>
        <p:spPr>
          <a:xfrm>
            <a:off x="9971933" y="2678067"/>
            <a:ext cx="6316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4,6</a:t>
            </a:r>
            <a:endParaRPr sz="2400"/>
          </a:p>
        </p:txBody>
      </p:sp>
      <p:cxnSp>
        <p:nvCxnSpPr>
          <p:cNvPr id="451" name="Google Shape;451;p28"/>
          <p:cNvCxnSpPr>
            <a:stCxn id="446" idx="2"/>
            <a:endCxn id="441" idx="0"/>
          </p:cNvCxnSpPr>
          <p:nvPr/>
        </p:nvCxnSpPr>
        <p:spPr>
          <a:xfrm flipH="1">
            <a:off x="8713333" y="2981667"/>
            <a:ext cx="311200" cy="63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52" name="Google Shape;452;p28"/>
          <p:cNvCxnSpPr>
            <a:stCxn id="449" idx="2"/>
            <a:endCxn id="442" idx="0"/>
          </p:cNvCxnSpPr>
          <p:nvPr/>
        </p:nvCxnSpPr>
        <p:spPr>
          <a:xfrm flipH="1">
            <a:off x="9136933" y="2981667"/>
            <a:ext cx="519200" cy="63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53" name="Google Shape;453;p28"/>
          <p:cNvCxnSpPr>
            <a:stCxn id="450" idx="2"/>
            <a:endCxn id="444" idx="0"/>
          </p:cNvCxnSpPr>
          <p:nvPr/>
        </p:nvCxnSpPr>
        <p:spPr>
          <a:xfrm flipH="1">
            <a:off x="9984933" y="2981667"/>
            <a:ext cx="302800" cy="63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54" name="Google Shape;454;p28"/>
          <p:cNvSpPr/>
          <p:nvPr/>
        </p:nvSpPr>
        <p:spPr>
          <a:xfrm>
            <a:off x="8124617" y="4745200"/>
            <a:ext cx="6316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0,1</a:t>
            </a:r>
            <a:endParaRPr sz="2400"/>
          </a:p>
        </p:txBody>
      </p:sp>
      <p:sp>
        <p:nvSpPr>
          <p:cNvPr id="455" name="Google Shape;455;p28"/>
          <p:cNvSpPr/>
          <p:nvPr/>
        </p:nvSpPr>
        <p:spPr>
          <a:xfrm>
            <a:off x="8548593" y="5682252"/>
            <a:ext cx="424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0</a:t>
            </a:r>
            <a:endParaRPr sz="2400"/>
          </a:p>
        </p:txBody>
      </p:sp>
      <p:sp>
        <p:nvSpPr>
          <p:cNvPr id="456" name="Google Shape;456;p28"/>
          <p:cNvSpPr/>
          <p:nvPr/>
        </p:nvSpPr>
        <p:spPr>
          <a:xfrm>
            <a:off x="8972559" y="5682267"/>
            <a:ext cx="424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0</a:t>
            </a:r>
            <a:endParaRPr sz="2400"/>
          </a:p>
        </p:txBody>
      </p:sp>
      <p:sp>
        <p:nvSpPr>
          <p:cNvPr id="457" name="Google Shape;457;p28"/>
          <p:cNvSpPr/>
          <p:nvPr/>
        </p:nvSpPr>
        <p:spPr>
          <a:xfrm>
            <a:off x="9396523" y="5682267"/>
            <a:ext cx="424000" cy="303600"/>
          </a:xfrm>
          <a:prstGeom prst="rect">
            <a:avLst/>
          </a:prstGeom>
          <a:solidFill>
            <a:schemeClr val="dk1"/>
          </a:solidFill>
          <a:ln w="762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>
                <a:solidFill>
                  <a:schemeClr val="lt1"/>
                </a:solidFill>
              </a:rPr>
              <a:t>1</a:t>
            </a:r>
            <a:endParaRPr sz="2400">
              <a:solidFill>
                <a:schemeClr val="lt1"/>
              </a:solidFill>
            </a:endParaRPr>
          </a:p>
        </p:txBody>
      </p:sp>
      <p:sp>
        <p:nvSpPr>
          <p:cNvPr id="458" name="Google Shape;458;p28"/>
          <p:cNvSpPr/>
          <p:nvPr/>
        </p:nvSpPr>
        <p:spPr>
          <a:xfrm>
            <a:off x="9820488" y="5682267"/>
            <a:ext cx="424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0</a:t>
            </a:r>
            <a:endParaRPr sz="2400"/>
          </a:p>
        </p:txBody>
      </p:sp>
      <p:sp>
        <p:nvSpPr>
          <p:cNvPr id="459" name="Google Shape;459;p28"/>
          <p:cNvSpPr/>
          <p:nvPr/>
        </p:nvSpPr>
        <p:spPr>
          <a:xfrm>
            <a:off x="10244452" y="5682267"/>
            <a:ext cx="424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2</a:t>
            </a:r>
            <a:endParaRPr sz="2400"/>
          </a:p>
        </p:txBody>
      </p:sp>
      <p:sp>
        <p:nvSpPr>
          <p:cNvPr id="460" name="Google Shape;460;p28"/>
          <p:cNvSpPr/>
          <p:nvPr/>
        </p:nvSpPr>
        <p:spPr>
          <a:xfrm>
            <a:off x="8756184" y="4745067"/>
            <a:ext cx="6316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1,2</a:t>
            </a:r>
            <a:endParaRPr sz="2400"/>
          </a:p>
        </p:txBody>
      </p:sp>
      <p:sp>
        <p:nvSpPr>
          <p:cNvPr id="461" name="Google Shape;461;p28"/>
          <p:cNvSpPr/>
          <p:nvPr/>
        </p:nvSpPr>
        <p:spPr>
          <a:xfrm>
            <a:off x="8124627" y="5682252"/>
            <a:ext cx="424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3</a:t>
            </a:r>
            <a:endParaRPr sz="2400"/>
          </a:p>
        </p:txBody>
      </p:sp>
      <p:cxnSp>
        <p:nvCxnSpPr>
          <p:cNvPr id="462" name="Google Shape;462;p28"/>
          <p:cNvCxnSpPr>
            <a:stCxn id="454" idx="2"/>
            <a:endCxn id="461" idx="0"/>
          </p:cNvCxnSpPr>
          <p:nvPr/>
        </p:nvCxnSpPr>
        <p:spPr>
          <a:xfrm flipH="1">
            <a:off x="8336817" y="5048800"/>
            <a:ext cx="103600" cy="63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63" name="Google Shape;463;p28"/>
          <p:cNvSpPr/>
          <p:nvPr/>
        </p:nvSpPr>
        <p:spPr>
          <a:xfrm>
            <a:off x="9387784" y="4745067"/>
            <a:ext cx="6316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2,4</a:t>
            </a:r>
            <a:endParaRPr sz="2400"/>
          </a:p>
        </p:txBody>
      </p:sp>
      <p:sp>
        <p:nvSpPr>
          <p:cNvPr id="464" name="Google Shape;464;p28"/>
          <p:cNvSpPr/>
          <p:nvPr/>
        </p:nvSpPr>
        <p:spPr>
          <a:xfrm>
            <a:off x="10019384" y="4745067"/>
            <a:ext cx="6316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4,6</a:t>
            </a:r>
            <a:endParaRPr sz="2400"/>
          </a:p>
        </p:txBody>
      </p:sp>
      <p:cxnSp>
        <p:nvCxnSpPr>
          <p:cNvPr id="465" name="Google Shape;465;p28"/>
          <p:cNvCxnSpPr>
            <a:stCxn id="460" idx="2"/>
            <a:endCxn id="455" idx="0"/>
          </p:cNvCxnSpPr>
          <p:nvPr/>
        </p:nvCxnSpPr>
        <p:spPr>
          <a:xfrm flipH="1">
            <a:off x="8760784" y="5048667"/>
            <a:ext cx="311200" cy="63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66" name="Google Shape;466;p28"/>
          <p:cNvCxnSpPr>
            <a:stCxn id="463" idx="2"/>
            <a:endCxn id="456" idx="0"/>
          </p:cNvCxnSpPr>
          <p:nvPr/>
        </p:nvCxnSpPr>
        <p:spPr>
          <a:xfrm flipH="1">
            <a:off x="9184384" y="5048667"/>
            <a:ext cx="519200" cy="63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67" name="Google Shape;467;p28"/>
          <p:cNvCxnSpPr>
            <a:stCxn id="464" idx="2"/>
            <a:endCxn id="458" idx="0"/>
          </p:cNvCxnSpPr>
          <p:nvPr/>
        </p:nvCxnSpPr>
        <p:spPr>
          <a:xfrm flipH="1">
            <a:off x="10032384" y="5048667"/>
            <a:ext cx="302800" cy="63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68" name="Google Shape;468;p28"/>
          <p:cNvSpPr txBox="1">
            <a:spLocks noGrp="1"/>
          </p:cNvSpPr>
          <p:nvPr>
            <p:ph type="body" idx="1"/>
          </p:nvPr>
        </p:nvSpPr>
        <p:spPr>
          <a:xfrm>
            <a:off x="1631633" y="5540067"/>
            <a:ext cx="9385200" cy="1318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indent="-440256">
              <a:buSzPts val="1600"/>
            </a:pPr>
            <a:r>
              <a:rPr lang="en" sz="2133"/>
              <a:t>The edge will still be traversed, just ignored</a:t>
            </a:r>
            <a:endParaRPr sz="2133"/>
          </a:p>
        </p:txBody>
      </p:sp>
      <p:sp>
        <p:nvSpPr>
          <p:cNvPr id="469" name="Google Shape;469;p28"/>
          <p:cNvSpPr/>
          <p:nvPr/>
        </p:nvSpPr>
        <p:spPr>
          <a:xfrm>
            <a:off x="8984167" y="4125667"/>
            <a:ext cx="672000" cy="4780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29"/>
          <p:cNvSpPr txBox="1">
            <a:spLocks noGrp="1"/>
          </p:cNvSpPr>
          <p:nvPr>
            <p:ph type="title"/>
          </p:nvPr>
        </p:nvSpPr>
        <p:spPr>
          <a:xfrm>
            <a:off x="1730000" y="525000"/>
            <a:ext cx="9385200" cy="1218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/>
              <a:t>Deleting a Node</a:t>
            </a:r>
            <a:endParaRPr/>
          </a:p>
        </p:txBody>
      </p:sp>
      <p:sp>
        <p:nvSpPr>
          <p:cNvPr id="475" name="Google Shape;475;p29"/>
          <p:cNvSpPr txBox="1">
            <a:spLocks noGrp="1"/>
          </p:cNvSpPr>
          <p:nvPr>
            <p:ph type="body" idx="1"/>
          </p:nvPr>
        </p:nvSpPr>
        <p:spPr>
          <a:xfrm>
            <a:off x="1730000" y="2090067"/>
            <a:ext cx="9385200" cy="588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indent="-440256">
              <a:buSzPts val="1600"/>
            </a:pPr>
            <a:r>
              <a:rPr lang="en" sz="2133"/>
              <a:t>Idea: Steal a bit to Tombstone in the Node (Shown by black interior)</a:t>
            </a:r>
            <a:endParaRPr sz="2133"/>
          </a:p>
        </p:txBody>
      </p:sp>
      <p:sp>
        <p:nvSpPr>
          <p:cNvPr id="476" name="Google Shape;476;p29"/>
          <p:cNvSpPr/>
          <p:nvPr/>
        </p:nvSpPr>
        <p:spPr>
          <a:xfrm>
            <a:off x="1539029" y="2885567"/>
            <a:ext cx="631600" cy="630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0</a:t>
            </a:r>
            <a:endParaRPr sz="2400"/>
          </a:p>
        </p:txBody>
      </p:sp>
      <p:sp>
        <p:nvSpPr>
          <p:cNvPr id="477" name="Google Shape;477;p29"/>
          <p:cNvSpPr/>
          <p:nvPr/>
        </p:nvSpPr>
        <p:spPr>
          <a:xfrm>
            <a:off x="727833" y="3752533"/>
            <a:ext cx="631600" cy="630400"/>
          </a:xfrm>
          <a:prstGeom prst="ellipse">
            <a:avLst/>
          </a:prstGeom>
          <a:solidFill>
            <a:schemeClr val="accent2"/>
          </a:solidFill>
          <a:ln w="9525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2</a:t>
            </a:r>
            <a:endParaRPr sz="2400"/>
          </a:p>
        </p:txBody>
      </p:sp>
      <p:sp>
        <p:nvSpPr>
          <p:cNvPr id="478" name="Google Shape;478;p29"/>
          <p:cNvSpPr/>
          <p:nvPr/>
        </p:nvSpPr>
        <p:spPr>
          <a:xfrm>
            <a:off x="2350225" y="3752533"/>
            <a:ext cx="631600" cy="630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1</a:t>
            </a:r>
            <a:endParaRPr sz="2400"/>
          </a:p>
        </p:txBody>
      </p:sp>
      <p:sp>
        <p:nvSpPr>
          <p:cNvPr id="479" name="Google Shape;479;p29"/>
          <p:cNvSpPr/>
          <p:nvPr/>
        </p:nvSpPr>
        <p:spPr>
          <a:xfrm>
            <a:off x="1539119" y="4545800"/>
            <a:ext cx="631600" cy="630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3</a:t>
            </a:r>
            <a:endParaRPr sz="2400"/>
          </a:p>
        </p:txBody>
      </p:sp>
      <p:cxnSp>
        <p:nvCxnSpPr>
          <p:cNvPr id="480" name="Google Shape;480;p29"/>
          <p:cNvCxnSpPr>
            <a:stCxn id="477" idx="0"/>
            <a:endCxn id="476" idx="3"/>
          </p:cNvCxnSpPr>
          <p:nvPr/>
        </p:nvCxnSpPr>
        <p:spPr>
          <a:xfrm rot="10800000" flipH="1">
            <a:off x="1043633" y="3423733"/>
            <a:ext cx="588000" cy="3288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81" name="Google Shape;481;p29"/>
          <p:cNvCxnSpPr>
            <a:stCxn id="477" idx="6"/>
            <a:endCxn id="478" idx="2"/>
          </p:cNvCxnSpPr>
          <p:nvPr/>
        </p:nvCxnSpPr>
        <p:spPr>
          <a:xfrm>
            <a:off x="1359433" y="4067733"/>
            <a:ext cx="9908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82" name="Google Shape;482;p29"/>
          <p:cNvCxnSpPr>
            <a:stCxn id="476" idx="4"/>
            <a:endCxn id="479" idx="0"/>
          </p:cNvCxnSpPr>
          <p:nvPr/>
        </p:nvCxnSpPr>
        <p:spPr>
          <a:xfrm>
            <a:off x="1854829" y="3515967"/>
            <a:ext cx="0" cy="10300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483" name="Google Shape;483;p29"/>
          <p:cNvCxnSpPr>
            <a:stCxn id="479" idx="2"/>
            <a:endCxn id="477" idx="4"/>
          </p:cNvCxnSpPr>
          <p:nvPr/>
        </p:nvCxnSpPr>
        <p:spPr>
          <a:xfrm rot="10800000">
            <a:off x="1043519" y="4383000"/>
            <a:ext cx="495600" cy="4780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84" name="Google Shape;484;p29"/>
          <p:cNvCxnSpPr>
            <a:stCxn id="478" idx="0"/>
            <a:endCxn id="476" idx="5"/>
          </p:cNvCxnSpPr>
          <p:nvPr/>
        </p:nvCxnSpPr>
        <p:spPr>
          <a:xfrm rot="10800000">
            <a:off x="2078025" y="3423733"/>
            <a:ext cx="588000" cy="3288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85" name="Google Shape;485;p29"/>
          <p:cNvSpPr/>
          <p:nvPr/>
        </p:nvSpPr>
        <p:spPr>
          <a:xfrm>
            <a:off x="3384607" y="3552733"/>
            <a:ext cx="4027600" cy="1030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86" name="Google Shape;486;p29"/>
          <p:cNvSpPr/>
          <p:nvPr/>
        </p:nvSpPr>
        <p:spPr>
          <a:xfrm>
            <a:off x="8077167" y="2678200"/>
            <a:ext cx="6316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0,1</a:t>
            </a:r>
            <a:endParaRPr sz="2400"/>
          </a:p>
        </p:txBody>
      </p:sp>
      <p:sp>
        <p:nvSpPr>
          <p:cNvPr id="487" name="Google Shape;487;p29"/>
          <p:cNvSpPr/>
          <p:nvPr/>
        </p:nvSpPr>
        <p:spPr>
          <a:xfrm>
            <a:off x="8501144" y="3615252"/>
            <a:ext cx="424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0</a:t>
            </a:r>
            <a:endParaRPr sz="2400"/>
          </a:p>
        </p:txBody>
      </p:sp>
      <p:sp>
        <p:nvSpPr>
          <p:cNvPr id="488" name="Google Shape;488;p29"/>
          <p:cNvSpPr/>
          <p:nvPr/>
        </p:nvSpPr>
        <p:spPr>
          <a:xfrm>
            <a:off x="8925108" y="3615267"/>
            <a:ext cx="424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0</a:t>
            </a:r>
            <a:endParaRPr sz="2400"/>
          </a:p>
        </p:txBody>
      </p:sp>
      <p:sp>
        <p:nvSpPr>
          <p:cNvPr id="489" name="Google Shape;489;p29"/>
          <p:cNvSpPr/>
          <p:nvPr/>
        </p:nvSpPr>
        <p:spPr>
          <a:xfrm>
            <a:off x="9349073" y="3615267"/>
            <a:ext cx="424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1</a:t>
            </a:r>
            <a:endParaRPr sz="2400"/>
          </a:p>
        </p:txBody>
      </p:sp>
      <p:sp>
        <p:nvSpPr>
          <p:cNvPr id="490" name="Google Shape;490;p29"/>
          <p:cNvSpPr/>
          <p:nvPr/>
        </p:nvSpPr>
        <p:spPr>
          <a:xfrm>
            <a:off x="9773037" y="3615267"/>
            <a:ext cx="424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0</a:t>
            </a:r>
            <a:endParaRPr sz="2400"/>
          </a:p>
        </p:txBody>
      </p:sp>
      <p:sp>
        <p:nvSpPr>
          <p:cNvPr id="491" name="Google Shape;491;p29"/>
          <p:cNvSpPr/>
          <p:nvPr/>
        </p:nvSpPr>
        <p:spPr>
          <a:xfrm>
            <a:off x="10197003" y="3615267"/>
            <a:ext cx="424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2</a:t>
            </a:r>
            <a:endParaRPr sz="2400"/>
          </a:p>
        </p:txBody>
      </p:sp>
      <p:sp>
        <p:nvSpPr>
          <p:cNvPr id="492" name="Google Shape;492;p29"/>
          <p:cNvSpPr/>
          <p:nvPr/>
        </p:nvSpPr>
        <p:spPr>
          <a:xfrm>
            <a:off x="8708733" y="2678067"/>
            <a:ext cx="6316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1,2</a:t>
            </a:r>
            <a:endParaRPr sz="2400"/>
          </a:p>
        </p:txBody>
      </p:sp>
      <p:sp>
        <p:nvSpPr>
          <p:cNvPr id="493" name="Google Shape;493;p29"/>
          <p:cNvSpPr/>
          <p:nvPr/>
        </p:nvSpPr>
        <p:spPr>
          <a:xfrm>
            <a:off x="8077177" y="3615252"/>
            <a:ext cx="424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3</a:t>
            </a:r>
            <a:endParaRPr sz="2400"/>
          </a:p>
        </p:txBody>
      </p:sp>
      <p:cxnSp>
        <p:nvCxnSpPr>
          <p:cNvPr id="494" name="Google Shape;494;p29"/>
          <p:cNvCxnSpPr>
            <a:stCxn id="486" idx="2"/>
            <a:endCxn id="493" idx="0"/>
          </p:cNvCxnSpPr>
          <p:nvPr/>
        </p:nvCxnSpPr>
        <p:spPr>
          <a:xfrm flipH="1">
            <a:off x="8289367" y="2981800"/>
            <a:ext cx="103600" cy="63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95" name="Google Shape;495;p29"/>
          <p:cNvSpPr/>
          <p:nvPr/>
        </p:nvSpPr>
        <p:spPr>
          <a:xfrm>
            <a:off x="9340333" y="2678067"/>
            <a:ext cx="6316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2,4</a:t>
            </a:r>
            <a:endParaRPr sz="2400"/>
          </a:p>
        </p:txBody>
      </p:sp>
      <p:sp>
        <p:nvSpPr>
          <p:cNvPr id="496" name="Google Shape;496;p29"/>
          <p:cNvSpPr/>
          <p:nvPr/>
        </p:nvSpPr>
        <p:spPr>
          <a:xfrm>
            <a:off x="9971933" y="2678067"/>
            <a:ext cx="6316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4,6</a:t>
            </a:r>
            <a:endParaRPr sz="2400"/>
          </a:p>
        </p:txBody>
      </p:sp>
      <p:cxnSp>
        <p:nvCxnSpPr>
          <p:cNvPr id="497" name="Google Shape;497;p29"/>
          <p:cNvCxnSpPr>
            <a:stCxn id="492" idx="2"/>
            <a:endCxn id="487" idx="0"/>
          </p:cNvCxnSpPr>
          <p:nvPr/>
        </p:nvCxnSpPr>
        <p:spPr>
          <a:xfrm flipH="1">
            <a:off x="8713333" y="2981667"/>
            <a:ext cx="311200" cy="63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98" name="Google Shape;498;p29"/>
          <p:cNvCxnSpPr>
            <a:stCxn id="495" idx="2"/>
            <a:endCxn id="488" idx="0"/>
          </p:cNvCxnSpPr>
          <p:nvPr/>
        </p:nvCxnSpPr>
        <p:spPr>
          <a:xfrm flipH="1">
            <a:off x="9136933" y="2981667"/>
            <a:ext cx="519200" cy="63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99" name="Google Shape;499;p29"/>
          <p:cNvCxnSpPr>
            <a:stCxn id="496" idx="2"/>
            <a:endCxn id="490" idx="0"/>
          </p:cNvCxnSpPr>
          <p:nvPr/>
        </p:nvCxnSpPr>
        <p:spPr>
          <a:xfrm flipH="1">
            <a:off x="9984933" y="2981667"/>
            <a:ext cx="302800" cy="63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00" name="Google Shape;500;p29"/>
          <p:cNvSpPr txBox="1">
            <a:spLocks noGrp="1"/>
          </p:cNvSpPr>
          <p:nvPr>
            <p:ph type="body" idx="1"/>
          </p:nvPr>
        </p:nvSpPr>
        <p:spPr>
          <a:xfrm>
            <a:off x="1631633" y="5540067"/>
            <a:ext cx="6940400" cy="1318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indent="-440256">
              <a:buSzPts val="1600"/>
            </a:pPr>
            <a:r>
              <a:rPr lang="en" sz="2133"/>
              <a:t>Edges sourced at 2 are now unreachable</a:t>
            </a:r>
            <a:endParaRPr sz="2133"/>
          </a:p>
          <a:p>
            <a:pPr indent="-440256">
              <a:buSzPts val="1600"/>
            </a:pPr>
            <a:r>
              <a:rPr lang="en" sz="2133"/>
              <a:t>Edges traversals with a destination of 2 must check</a:t>
            </a:r>
            <a:endParaRPr sz="2133"/>
          </a:p>
        </p:txBody>
      </p:sp>
      <p:sp>
        <p:nvSpPr>
          <p:cNvPr id="501" name="Google Shape;501;p29"/>
          <p:cNvSpPr/>
          <p:nvPr/>
        </p:nvSpPr>
        <p:spPr>
          <a:xfrm>
            <a:off x="8984167" y="4125667"/>
            <a:ext cx="672000" cy="4780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02" name="Google Shape;502;p29"/>
          <p:cNvSpPr/>
          <p:nvPr/>
        </p:nvSpPr>
        <p:spPr>
          <a:xfrm>
            <a:off x="8048251" y="4727067"/>
            <a:ext cx="6316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0,1</a:t>
            </a:r>
            <a:endParaRPr sz="2400"/>
          </a:p>
        </p:txBody>
      </p:sp>
      <p:sp>
        <p:nvSpPr>
          <p:cNvPr id="503" name="Google Shape;503;p29"/>
          <p:cNvSpPr/>
          <p:nvPr/>
        </p:nvSpPr>
        <p:spPr>
          <a:xfrm>
            <a:off x="8472227" y="5664119"/>
            <a:ext cx="424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0</a:t>
            </a:r>
            <a:endParaRPr sz="2400"/>
          </a:p>
        </p:txBody>
      </p:sp>
      <p:sp>
        <p:nvSpPr>
          <p:cNvPr id="504" name="Google Shape;504;p29"/>
          <p:cNvSpPr/>
          <p:nvPr/>
        </p:nvSpPr>
        <p:spPr>
          <a:xfrm>
            <a:off x="8896192" y="5664133"/>
            <a:ext cx="424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0</a:t>
            </a:r>
            <a:endParaRPr sz="2400"/>
          </a:p>
        </p:txBody>
      </p:sp>
      <p:sp>
        <p:nvSpPr>
          <p:cNvPr id="505" name="Google Shape;505;p29"/>
          <p:cNvSpPr/>
          <p:nvPr/>
        </p:nvSpPr>
        <p:spPr>
          <a:xfrm>
            <a:off x="9320156" y="5664133"/>
            <a:ext cx="424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1</a:t>
            </a:r>
            <a:endParaRPr sz="2400"/>
          </a:p>
        </p:txBody>
      </p:sp>
      <p:sp>
        <p:nvSpPr>
          <p:cNvPr id="506" name="Google Shape;506;p29"/>
          <p:cNvSpPr/>
          <p:nvPr/>
        </p:nvSpPr>
        <p:spPr>
          <a:xfrm>
            <a:off x="9744121" y="5664133"/>
            <a:ext cx="424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0</a:t>
            </a:r>
            <a:endParaRPr sz="2400"/>
          </a:p>
        </p:txBody>
      </p:sp>
      <p:sp>
        <p:nvSpPr>
          <p:cNvPr id="507" name="Google Shape;507;p29"/>
          <p:cNvSpPr/>
          <p:nvPr/>
        </p:nvSpPr>
        <p:spPr>
          <a:xfrm>
            <a:off x="10168085" y="5664133"/>
            <a:ext cx="424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2</a:t>
            </a:r>
            <a:endParaRPr sz="2400"/>
          </a:p>
        </p:txBody>
      </p:sp>
      <p:sp>
        <p:nvSpPr>
          <p:cNvPr id="508" name="Google Shape;508;p29"/>
          <p:cNvSpPr/>
          <p:nvPr/>
        </p:nvSpPr>
        <p:spPr>
          <a:xfrm>
            <a:off x="8679817" y="4726933"/>
            <a:ext cx="6316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1,2</a:t>
            </a:r>
            <a:endParaRPr sz="2400"/>
          </a:p>
        </p:txBody>
      </p:sp>
      <p:sp>
        <p:nvSpPr>
          <p:cNvPr id="509" name="Google Shape;509;p29"/>
          <p:cNvSpPr/>
          <p:nvPr/>
        </p:nvSpPr>
        <p:spPr>
          <a:xfrm>
            <a:off x="8048260" y="5664119"/>
            <a:ext cx="424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3</a:t>
            </a:r>
            <a:endParaRPr sz="2400"/>
          </a:p>
        </p:txBody>
      </p:sp>
      <p:cxnSp>
        <p:nvCxnSpPr>
          <p:cNvPr id="510" name="Google Shape;510;p29"/>
          <p:cNvCxnSpPr>
            <a:stCxn id="502" idx="2"/>
            <a:endCxn id="509" idx="0"/>
          </p:cNvCxnSpPr>
          <p:nvPr/>
        </p:nvCxnSpPr>
        <p:spPr>
          <a:xfrm flipH="1">
            <a:off x="8260451" y="5030667"/>
            <a:ext cx="103600" cy="63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11" name="Google Shape;511;p29"/>
          <p:cNvSpPr/>
          <p:nvPr/>
        </p:nvSpPr>
        <p:spPr>
          <a:xfrm>
            <a:off x="9311417" y="4726933"/>
            <a:ext cx="631600" cy="303600"/>
          </a:xfrm>
          <a:prstGeom prst="rect">
            <a:avLst/>
          </a:prstGeom>
          <a:solidFill>
            <a:schemeClr val="dk1"/>
          </a:solidFill>
          <a:ln w="762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>
                <a:solidFill>
                  <a:schemeClr val="lt1"/>
                </a:solidFill>
              </a:rPr>
              <a:t>2,4</a:t>
            </a:r>
            <a:endParaRPr sz="2400">
              <a:solidFill>
                <a:schemeClr val="lt1"/>
              </a:solidFill>
            </a:endParaRPr>
          </a:p>
        </p:txBody>
      </p:sp>
      <p:sp>
        <p:nvSpPr>
          <p:cNvPr id="512" name="Google Shape;512;p29"/>
          <p:cNvSpPr/>
          <p:nvPr/>
        </p:nvSpPr>
        <p:spPr>
          <a:xfrm>
            <a:off x="9943017" y="4726933"/>
            <a:ext cx="6316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4,6</a:t>
            </a:r>
            <a:endParaRPr sz="2400"/>
          </a:p>
        </p:txBody>
      </p:sp>
      <p:cxnSp>
        <p:nvCxnSpPr>
          <p:cNvPr id="513" name="Google Shape;513;p29"/>
          <p:cNvCxnSpPr>
            <a:stCxn id="508" idx="2"/>
            <a:endCxn id="503" idx="0"/>
          </p:cNvCxnSpPr>
          <p:nvPr/>
        </p:nvCxnSpPr>
        <p:spPr>
          <a:xfrm flipH="1">
            <a:off x="8684417" y="5030533"/>
            <a:ext cx="311200" cy="63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14" name="Google Shape;514;p29"/>
          <p:cNvCxnSpPr>
            <a:stCxn id="511" idx="2"/>
            <a:endCxn id="504" idx="0"/>
          </p:cNvCxnSpPr>
          <p:nvPr/>
        </p:nvCxnSpPr>
        <p:spPr>
          <a:xfrm flipH="1">
            <a:off x="9108017" y="5030533"/>
            <a:ext cx="519200" cy="63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15" name="Google Shape;515;p29"/>
          <p:cNvCxnSpPr>
            <a:stCxn id="512" idx="2"/>
            <a:endCxn id="506" idx="0"/>
          </p:cNvCxnSpPr>
          <p:nvPr/>
        </p:nvCxnSpPr>
        <p:spPr>
          <a:xfrm flipH="1">
            <a:off x="9956017" y="5030533"/>
            <a:ext cx="302800" cy="63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30"/>
          <p:cNvSpPr txBox="1">
            <a:spLocks noGrp="1"/>
          </p:cNvSpPr>
          <p:nvPr>
            <p:ph type="title"/>
          </p:nvPr>
        </p:nvSpPr>
        <p:spPr>
          <a:xfrm>
            <a:off x="1730000" y="525000"/>
            <a:ext cx="9385200" cy="1218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/>
              <a:t>Aside about Labeled Properties</a:t>
            </a:r>
            <a:endParaRPr/>
          </a:p>
        </p:txBody>
      </p:sp>
      <p:sp>
        <p:nvSpPr>
          <p:cNvPr id="521" name="Google Shape;521;p30"/>
          <p:cNvSpPr txBox="1">
            <a:spLocks noGrp="1"/>
          </p:cNvSpPr>
          <p:nvPr>
            <p:ph type="body" idx="1"/>
          </p:nvPr>
        </p:nvSpPr>
        <p:spPr>
          <a:xfrm>
            <a:off x="1730000" y="2090067"/>
            <a:ext cx="9385200" cy="3881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indent="-440256">
              <a:buSzPts val="1600"/>
            </a:pPr>
            <a:r>
              <a:rPr lang="en" sz="2133" dirty="0"/>
              <a:t>Properties for nodes are keyed using their index in the Vertex array Properties for edges are keyed by using both the source index and destination index.</a:t>
            </a:r>
            <a:endParaRPr sz="2133" dirty="0"/>
          </a:p>
          <a:p>
            <a:pPr indent="-440256">
              <a:buSzPts val="1600"/>
            </a:pPr>
            <a:r>
              <a:rPr lang="en" sz="2133" dirty="0"/>
              <a:t>This is preserved in our semantics assuming no duplicate edges.</a:t>
            </a:r>
            <a:endParaRPr sz="2133" dirty="0"/>
          </a:p>
        </p:txBody>
      </p:sp>
      <p:sp>
        <p:nvSpPr>
          <p:cNvPr id="522" name="Google Shape;522;p30"/>
          <p:cNvSpPr txBox="1"/>
          <p:nvPr/>
        </p:nvSpPr>
        <p:spPr>
          <a:xfrm>
            <a:off x="9798933" y="525001"/>
            <a:ext cx="2198000" cy="923482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1467">
                <a:latin typeface="Lato"/>
                <a:ea typeface="Lato"/>
                <a:cs typeface="Lato"/>
                <a:sym typeface="Lato"/>
              </a:rPr>
              <a:t>CSR can easily query a labeled property Key-Value Store</a:t>
            </a:r>
            <a:endParaRPr sz="1467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0412C4C-D67C-34B9-2C05-967D48ABA5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7360" y="1690689"/>
            <a:ext cx="4880033" cy="325708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E473BBD-AD07-3074-21F2-F42F092BC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PANDO Compiler Toolchain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A791B1-71AA-7BBC-D0AD-7DD32B1C6157}"/>
              </a:ext>
            </a:extLst>
          </p:cNvPr>
          <p:cNvSpPr txBox="1"/>
          <p:nvPr/>
        </p:nvSpPr>
        <p:spPr>
          <a:xfrm>
            <a:off x="1050949" y="2026570"/>
            <a:ext cx="3676840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Galois programming model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Parallel patterns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Concurrent data structures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LLVM-based backend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CPU binaries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S2S </a:t>
            </a:r>
            <a:r>
              <a:rPr lang="en-US" dirty="0">
                <a:sym typeface="Wingdings" pitchFamily="2" charset="2"/>
              </a:rPr>
              <a:t> CUDA, </a:t>
            </a:r>
            <a:r>
              <a:rPr lang="en-US" dirty="0" err="1">
                <a:sym typeface="Wingdings" pitchFamily="2" charset="2"/>
              </a:rPr>
              <a:t>ROCm</a:t>
            </a:r>
            <a:r>
              <a:rPr lang="en-US" dirty="0">
                <a:sym typeface="Wingdings" pitchFamily="2" charset="2"/>
              </a:rPr>
              <a:t>, OpenCL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itchFamily="2" charset="2"/>
              </a:rPr>
              <a:t>BSP+MPI execution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itchFamily="2" charset="2"/>
              </a:rPr>
              <a:t>Multiple Layers of Compilers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>
                <a:sym typeface="Wingdings" pitchFamily="2" charset="2"/>
              </a:rPr>
              <a:t>IrGL</a:t>
            </a:r>
            <a:r>
              <a:rPr lang="en-US" dirty="0">
                <a:sym typeface="Wingdings" pitchFamily="2" charset="2"/>
              </a:rPr>
              <a:t>: Galois-&gt;Accelerators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itchFamily="2" charset="2"/>
              </a:rPr>
              <a:t>Abelian: Galois-&gt;BSP+CUSP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77448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/>
              <a:t>Hello graph </a:t>
            </a:r>
            <a:r>
              <a:rPr lang="en-US"/>
              <a:t>Galois Program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28799" y="1600201"/>
            <a:ext cx="7459213" cy="4756149"/>
          </a:xfr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1400">
                <a:solidFill>
                  <a:schemeClr val="tx1"/>
                </a:solidFill>
                <a:latin typeface="Monaco"/>
                <a:cs typeface="Monaco"/>
              </a:rPr>
              <a:t>#include “Galois/</a:t>
            </a:r>
            <a:r>
              <a:rPr lang="en-US" sz="1400" err="1">
                <a:solidFill>
                  <a:schemeClr val="tx1"/>
                </a:solidFill>
                <a:latin typeface="Monaco"/>
                <a:cs typeface="Monaco"/>
              </a:rPr>
              <a:t>Galois.h</a:t>
            </a:r>
            <a:r>
              <a:rPr lang="en-US" sz="1400">
                <a:solidFill>
                  <a:schemeClr val="tx1"/>
                </a:solidFill>
                <a:latin typeface="Monaco"/>
                <a:cs typeface="Monaco"/>
              </a:rPr>
              <a:t>”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>
                <a:solidFill>
                  <a:schemeClr val="tx1"/>
                </a:solidFill>
                <a:latin typeface="Monaco"/>
                <a:cs typeface="Monaco"/>
              </a:rPr>
              <a:t>#include “Galois/Graphs/</a:t>
            </a:r>
            <a:r>
              <a:rPr lang="en-US" sz="1400" err="1">
                <a:solidFill>
                  <a:schemeClr val="tx1"/>
                </a:solidFill>
                <a:latin typeface="Monaco"/>
                <a:cs typeface="Monaco"/>
              </a:rPr>
              <a:t>LCGraph.h</a:t>
            </a:r>
            <a:r>
              <a:rPr lang="en-US" sz="1400">
                <a:solidFill>
                  <a:schemeClr val="tx1"/>
                </a:solidFill>
                <a:latin typeface="Monaco"/>
                <a:cs typeface="Monaco"/>
              </a:rPr>
              <a:t>”</a:t>
            </a:r>
            <a:endParaRPr lang="en-US" sz="1400" b="1">
              <a:solidFill>
                <a:schemeClr val="tx1"/>
              </a:solidFill>
              <a:latin typeface="Monaco"/>
              <a:cs typeface="Monaco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1400" b="1">
              <a:solidFill>
                <a:schemeClr val="tx1"/>
              </a:solidFill>
              <a:latin typeface="Monaco"/>
              <a:cs typeface="Monaco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400" b="1" err="1">
                <a:solidFill>
                  <a:srgbClr val="008000"/>
                </a:solidFill>
                <a:latin typeface="Monaco"/>
                <a:cs typeface="Monaco"/>
              </a:rPr>
              <a:t>struct</a:t>
            </a:r>
            <a:r>
              <a:rPr lang="en-US" sz="1400">
                <a:solidFill>
                  <a:srgbClr val="008000"/>
                </a:solidFill>
                <a:latin typeface="Monaco"/>
                <a:cs typeface="Monaco"/>
              </a:rPr>
              <a:t> </a:t>
            </a:r>
            <a:r>
              <a:rPr lang="en-US" sz="1400">
                <a:solidFill>
                  <a:schemeClr val="tx1"/>
                </a:solidFill>
                <a:latin typeface="Monaco"/>
                <a:cs typeface="Monaco"/>
              </a:rPr>
              <a:t>Data { </a:t>
            </a:r>
            <a:r>
              <a:rPr lang="en-US" sz="1400" b="1" err="1">
                <a:solidFill>
                  <a:srgbClr val="008000"/>
                </a:solidFill>
                <a:latin typeface="Monaco"/>
                <a:cs typeface="Monaco"/>
              </a:rPr>
              <a:t>int</a:t>
            </a:r>
            <a:r>
              <a:rPr lang="en-US" sz="1400">
                <a:solidFill>
                  <a:srgbClr val="008000"/>
                </a:solidFill>
                <a:latin typeface="Monaco"/>
                <a:cs typeface="Monaco"/>
              </a:rPr>
              <a:t> </a:t>
            </a:r>
            <a:r>
              <a:rPr lang="en-US" sz="1400">
                <a:solidFill>
                  <a:schemeClr val="tx1"/>
                </a:solidFill>
                <a:latin typeface="Monaco"/>
                <a:cs typeface="Monaco"/>
              </a:rPr>
              <a:t>value; </a:t>
            </a:r>
            <a:r>
              <a:rPr lang="en-US" sz="1400" b="1">
                <a:solidFill>
                  <a:srgbClr val="008000"/>
                </a:solidFill>
                <a:latin typeface="Monaco"/>
                <a:cs typeface="Monaco"/>
              </a:rPr>
              <a:t>float</a:t>
            </a:r>
            <a:r>
              <a:rPr lang="en-US" sz="1400">
                <a:solidFill>
                  <a:srgbClr val="008000"/>
                </a:solidFill>
                <a:latin typeface="Monaco"/>
                <a:cs typeface="Monaco"/>
              </a:rPr>
              <a:t> </a:t>
            </a:r>
            <a:r>
              <a:rPr lang="en-US" sz="1400">
                <a:solidFill>
                  <a:schemeClr val="tx1"/>
                </a:solidFill>
                <a:latin typeface="Monaco"/>
                <a:cs typeface="Monaco"/>
              </a:rPr>
              <a:t>f; };</a:t>
            </a:r>
          </a:p>
          <a:p>
            <a:pPr marL="0" indent="0">
              <a:spcBef>
                <a:spcPts val="0"/>
              </a:spcBef>
              <a:buNone/>
            </a:pPr>
            <a:endParaRPr lang="en-US" sz="1400" b="1">
              <a:solidFill>
                <a:schemeClr val="tx1"/>
              </a:solidFill>
              <a:latin typeface="Monaco"/>
              <a:cs typeface="Monaco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400" b="1" err="1">
                <a:solidFill>
                  <a:srgbClr val="008000"/>
                </a:solidFill>
                <a:latin typeface="Monaco"/>
                <a:cs typeface="Monaco"/>
              </a:rPr>
              <a:t>typedef</a:t>
            </a:r>
            <a:r>
              <a:rPr lang="en-US" sz="1400">
                <a:solidFill>
                  <a:srgbClr val="008000"/>
                </a:solidFill>
                <a:latin typeface="Monaco"/>
                <a:cs typeface="Monaco"/>
              </a:rPr>
              <a:t> </a:t>
            </a:r>
            <a:r>
              <a:rPr lang="en-US" sz="1400">
                <a:solidFill>
                  <a:schemeClr val="tx1"/>
                </a:solidFill>
                <a:latin typeface="Monaco"/>
                <a:cs typeface="Monaco"/>
              </a:rPr>
              <a:t>Galois::Graph::</a:t>
            </a:r>
            <a:r>
              <a:rPr lang="en-US" sz="1400" err="1">
                <a:solidFill>
                  <a:schemeClr val="tx1"/>
                </a:solidFill>
                <a:latin typeface="Monaco"/>
                <a:cs typeface="Monaco"/>
              </a:rPr>
              <a:t>LC_CSR_Graph</a:t>
            </a:r>
            <a:r>
              <a:rPr lang="en-US" sz="1400">
                <a:solidFill>
                  <a:schemeClr val="tx1"/>
                </a:solidFill>
                <a:latin typeface="Monaco"/>
                <a:cs typeface="Monaco"/>
              </a:rPr>
              <a:t>&lt;</a:t>
            </a:r>
            <a:r>
              <a:rPr lang="en-US" sz="1400" err="1">
                <a:solidFill>
                  <a:schemeClr val="tx1"/>
                </a:solidFill>
                <a:latin typeface="Monaco"/>
                <a:cs typeface="Monaco"/>
              </a:rPr>
              <a:t>Data,</a:t>
            </a:r>
            <a:r>
              <a:rPr lang="en-US" sz="1400" b="1" err="1">
                <a:solidFill>
                  <a:srgbClr val="008000"/>
                </a:solidFill>
                <a:latin typeface="Monaco"/>
                <a:cs typeface="Monaco"/>
              </a:rPr>
              <a:t>void</a:t>
            </a:r>
            <a:r>
              <a:rPr lang="en-US" sz="1400">
                <a:solidFill>
                  <a:schemeClr val="tx1"/>
                </a:solidFill>
                <a:latin typeface="Monaco"/>
                <a:cs typeface="Monaco"/>
              </a:rPr>
              <a:t>&gt; Graph;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err="1">
                <a:solidFill>
                  <a:srgbClr val="008000"/>
                </a:solidFill>
                <a:latin typeface="Monaco"/>
                <a:cs typeface="Monaco"/>
              </a:rPr>
              <a:t>typedef</a:t>
            </a:r>
            <a:r>
              <a:rPr lang="en-US" sz="1400">
                <a:solidFill>
                  <a:srgbClr val="008000"/>
                </a:solidFill>
                <a:latin typeface="Monaco"/>
                <a:cs typeface="Monaco"/>
              </a:rPr>
              <a:t> </a:t>
            </a:r>
            <a:r>
              <a:rPr lang="en-US" sz="1400">
                <a:solidFill>
                  <a:schemeClr val="tx1"/>
                </a:solidFill>
                <a:latin typeface="Monaco"/>
                <a:cs typeface="Monaco"/>
              </a:rPr>
              <a:t>Galois::Graph::</a:t>
            </a:r>
            <a:r>
              <a:rPr lang="en-US" sz="1400" err="1">
                <a:solidFill>
                  <a:schemeClr val="tx1"/>
                </a:solidFill>
                <a:latin typeface="Monaco"/>
                <a:cs typeface="Monaco"/>
              </a:rPr>
              <a:t>GraphNode</a:t>
            </a:r>
            <a:r>
              <a:rPr lang="en-US" sz="1400">
                <a:solidFill>
                  <a:schemeClr val="tx1"/>
                </a:solidFill>
                <a:latin typeface="Monaco"/>
                <a:cs typeface="Monaco"/>
              </a:rPr>
              <a:t> Node;</a:t>
            </a:r>
          </a:p>
          <a:p>
            <a:pPr marL="0" indent="0">
              <a:spcBef>
                <a:spcPts val="0"/>
              </a:spcBef>
              <a:buNone/>
            </a:pPr>
            <a:endParaRPr lang="en-US" sz="1400">
              <a:solidFill>
                <a:schemeClr val="tx1"/>
              </a:solidFill>
              <a:latin typeface="Monaco"/>
              <a:cs typeface="Monaco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400">
                <a:solidFill>
                  <a:schemeClr val="tx1"/>
                </a:solidFill>
                <a:latin typeface="Monaco"/>
                <a:cs typeface="Monaco"/>
              </a:rPr>
              <a:t>Graph graph;</a:t>
            </a:r>
          </a:p>
          <a:p>
            <a:pPr marL="0" indent="0">
              <a:spcBef>
                <a:spcPts val="0"/>
              </a:spcBef>
              <a:buNone/>
            </a:pPr>
            <a:endParaRPr lang="en-US" sz="1400" b="1">
              <a:solidFill>
                <a:schemeClr val="tx1"/>
              </a:solidFill>
              <a:latin typeface="Monaco"/>
              <a:cs typeface="Monaco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400" b="1" err="1">
                <a:solidFill>
                  <a:srgbClr val="008000"/>
                </a:solidFill>
                <a:latin typeface="Monaco"/>
                <a:cs typeface="Monaco"/>
              </a:rPr>
              <a:t>struct</a:t>
            </a:r>
            <a:r>
              <a:rPr lang="en-US" sz="1400">
                <a:solidFill>
                  <a:srgbClr val="008000"/>
                </a:solidFill>
                <a:latin typeface="Monaco"/>
                <a:cs typeface="Monaco"/>
              </a:rPr>
              <a:t> </a:t>
            </a:r>
            <a:r>
              <a:rPr lang="en-US" sz="1400">
                <a:solidFill>
                  <a:schemeClr val="tx1"/>
                </a:solidFill>
                <a:latin typeface="Monaco"/>
                <a:cs typeface="Monaco"/>
              </a:rPr>
              <a:t>P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>
                <a:solidFill>
                  <a:schemeClr val="tx1"/>
                </a:solidFill>
                <a:latin typeface="Monaco"/>
                <a:cs typeface="Monaco"/>
              </a:rPr>
              <a:t>  </a:t>
            </a:r>
            <a:r>
              <a:rPr lang="en-US" sz="1400" b="1">
                <a:solidFill>
                  <a:srgbClr val="008000"/>
                </a:solidFill>
                <a:latin typeface="Monaco"/>
                <a:cs typeface="Monaco"/>
              </a:rPr>
              <a:t>void</a:t>
            </a:r>
            <a:r>
              <a:rPr lang="en-US" sz="1400">
                <a:solidFill>
                  <a:srgbClr val="008000"/>
                </a:solidFill>
                <a:latin typeface="Monaco"/>
                <a:cs typeface="Monaco"/>
              </a:rPr>
              <a:t> </a:t>
            </a:r>
            <a:r>
              <a:rPr lang="en-US" sz="1400">
                <a:solidFill>
                  <a:schemeClr val="tx1"/>
                </a:solidFill>
                <a:latin typeface="Monaco"/>
                <a:cs typeface="Monaco"/>
              </a:rPr>
              <a:t>operator()(Node n, Galois::</a:t>
            </a:r>
            <a:r>
              <a:rPr lang="en-US" sz="1400" err="1">
                <a:solidFill>
                  <a:schemeClr val="tx1"/>
                </a:solidFill>
                <a:latin typeface="Monaco"/>
                <a:cs typeface="Monaco"/>
              </a:rPr>
              <a:t>UserContext</a:t>
            </a:r>
            <a:r>
              <a:rPr lang="en-US" sz="1400">
                <a:solidFill>
                  <a:schemeClr val="tx1"/>
                </a:solidFill>
                <a:latin typeface="Monaco"/>
                <a:cs typeface="Monaco"/>
              </a:rPr>
              <a:t>&lt;Node&gt;&amp; </a:t>
            </a:r>
            <a:r>
              <a:rPr lang="en-US" sz="1400" err="1">
                <a:solidFill>
                  <a:schemeClr val="tx1"/>
                </a:solidFill>
                <a:latin typeface="Monaco"/>
                <a:cs typeface="Monaco"/>
              </a:rPr>
              <a:t>ctx</a:t>
            </a:r>
            <a:r>
              <a:rPr lang="en-US" sz="1400">
                <a:solidFill>
                  <a:schemeClr val="tx1"/>
                </a:solidFill>
                <a:latin typeface="Monaco"/>
                <a:cs typeface="Monaco"/>
              </a:rPr>
              <a:t>)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>
                <a:solidFill>
                  <a:schemeClr val="tx1"/>
                </a:solidFill>
                <a:latin typeface="Monaco"/>
                <a:cs typeface="Monaco"/>
              </a:rPr>
              <a:t>    </a:t>
            </a:r>
            <a:r>
              <a:rPr lang="en-US" sz="1400" err="1">
                <a:solidFill>
                  <a:schemeClr val="tx1"/>
                </a:solidFill>
                <a:latin typeface="Monaco"/>
                <a:cs typeface="Monaco"/>
              </a:rPr>
              <a:t>graph.getData</a:t>
            </a:r>
            <a:r>
              <a:rPr lang="en-US" sz="1400">
                <a:solidFill>
                  <a:schemeClr val="tx1"/>
                </a:solidFill>
                <a:latin typeface="Monaco"/>
                <a:cs typeface="Monaco"/>
              </a:rPr>
              <a:t>(n).value += 1;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>
                <a:solidFill>
                  <a:schemeClr val="tx1"/>
                </a:solidFill>
                <a:latin typeface="Monaco"/>
                <a:cs typeface="Monaco"/>
              </a:rPr>
              <a:t>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>
                <a:solidFill>
                  <a:schemeClr val="tx1"/>
                </a:solidFill>
                <a:latin typeface="Monaco"/>
                <a:cs typeface="Monaco"/>
              </a:rPr>
              <a:t>};</a:t>
            </a:r>
          </a:p>
          <a:p>
            <a:pPr marL="0" indent="0">
              <a:spcBef>
                <a:spcPts val="0"/>
              </a:spcBef>
              <a:buNone/>
            </a:pPr>
            <a:endParaRPr lang="en-US" sz="1400" b="1">
              <a:solidFill>
                <a:schemeClr val="tx1"/>
              </a:solidFill>
              <a:latin typeface="Monaco"/>
              <a:cs typeface="Monaco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400" b="1" err="1">
                <a:solidFill>
                  <a:srgbClr val="008000"/>
                </a:solidFill>
                <a:latin typeface="Monaco"/>
                <a:cs typeface="Monaco"/>
              </a:rPr>
              <a:t>int</a:t>
            </a:r>
            <a:r>
              <a:rPr lang="en-US" sz="1400">
                <a:solidFill>
                  <a:srgbClr val="008000"/>
                </a:solidFill>
                <a:latin typeface="Monaco"/>
                <a:cs typeface="Monaco"/>
              </a:rPr>
              <a:t> </a:t>
            </a:r>
            <a:r>
              <a:rPr lang="en-US" sz="1400">
                <a:solidFill>
                  <a:schemeClr val="tx1"/>
                </a:solidFill>
                <a:latin typeface="Monaco"/>
                <a:cs typeface="Monaco"/>
              </a:rPr>
              <a:t>main(</a:t>
            </a:r>
            <a:r>
              <a:rPr lang="en-US" sz="1400" b="1" err="1">
                <a:solidFill>
                  <a:srgbClr val="008000"/>
                </a:solidFill>
                <a:latin typeface="Monaco"/>
                <a:cs typeface="Monaco"/>
              </a:rPr>
              <a:t>int</a:t>
            </a:r>
            <a:r>
              <a:rPr lang="en-US" sz="1400">
                <a:solidFill>
                  <a:srgbClr val="008000"/>
                </a:solidFill>
                <a:latin typeface="Monaco"/>
                <a:cs typeface="Monaco"/>
              </a:rPr>
              <a:t> </a:t>
            </a:r>
            <a:r>
              <a:rPr lang="en-US" sz="1400" err="1">
                <a:solidFill>
                  <a:schemeClr val="tx1"/>
                </a:solidFill>
                <a:latin typeface="Monaco"/>
                <a:cs typeface="Monaco"/>
              </a:rPr>
              <a:t>argc</a:t>
            </a:r>
            <a:r>
              <a:rPr lang="en-US" sz="1400">
                <a:solidFill>
                  <a:schemeClr val="tx1"/>
                </a:solidFill>
                <a:latin typeface="Monaco"/>
                <a:cs typeface="Monaco"/>
              </a:rPr>
              <a:t>, </a:t>
            </a:r>
            <a:r>
              <a:rPr lang="en-US" sz="1400" b="1">
                <a:solidFill>
                  <a:srgbClr val="008000"/>
                </a:solidFill>
                <a:latin typeface="Monaco"/>
                <a:cs typeface="Monaco"/>
              </a:rPr>
              <a:t>char</a:t>
            </a:r>
            <a:r>
              <a:rPr lang="en-US" sz="1400">
                <a:solidFill>
                  <a:schemeClr val="tx1"/>
                </a:solidFill>
                <a:latin typeface="Monaco"/>
                <a:cs typeface="Monaco"/>
              </a:rPr>
              <a:t>** </a:t>
            </a:r>
            <a:r>
              <a:rPr lang="en-US" sz="1400" err="1">
                <a:solidFill>
                  <a:schemeClr val="tx1"/>
                </a:solidFill>
                <a:latin typeface="Monaco"/>
                <a:cs typeface="Monaco"/>
              </a:rPr>
              <a:t>argv</a:t>
            </a:r>
            <a:r>
              <a:rPr lang="en-US" sz="1400">
                <a:solidFill>
                  <a:schemeClr val="tx1"/>
                </a:solidFill>
                <a:latin typeface="Monaco"/>
                <a:cs typeface="Monaco"/>
              </a:rPr>
              <a:t>)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>
                <a:solidFill>
                  <a:schemeClr val="tx1"/>
                </a:solidFill>
                <a:latin typeface="Monaco"/>
                <a:cs typeface="Monaco"/>
              </a:rPr>
              <a:t>  </a:t>
            </a:r>
            <a:r>
              <a:rPr lang="en-US" sz="1400" err="1">
                <a:solidFill>
                  <a:schemeClr val="tx1"/>
                </a:solidFill>
                <a:latin typeface="Monaco"/>
                <a:cs typeface="Monaco"/>
              </a:rPr>
              <a:t>graph.structureFromGraph</a:t>
            </a:r>
            <a:r>
              <a:rPr lang="en-US" sz="1400">
                <a:solidFill>
                  <a:schemeClr val="tx1"/>
                </a:solidFill>
                <a:latin typeface="Monaco"/>
                <a:cs typeface="Monaco"/>
              </a:rPr>
              <a:t>(</a:t>
            </a:r>
            <a:r>
              <a:rPr lang="en-US" sz="1400" err="1">
                <a:solidFill>
                  <a:schemeClr val="tx1"/>
                </a:solidFill>
                <a:latin typeface="Monaco"/>
                <a:cs typeface="Monaco"/>
              </a:rPr>
              <a:t>argv</a:t>
            </a:r>
            <a:r>
              <a:rPr lang="en-US" sz="1400">
                <a:solidFill>
                  <a:schemeClr val="tx1"/>
                </a:solidFill>
                <a:latin typeface="Monaco"/>
                <a:cs typeface="Monaco"/>
              </a:rPr>
              <a:t>[1]);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>
                <a:solidFill>
                  <a:schemeClr val="tx1"/>
                </a:solidFill>
                <a:latin typeface="Monaco"/>
                <a:cs typeface="Monaco"/>
              </a:rPr>
              <a:t>  Galois::</a:t>
            </a:r>
            <a:r>
              <a:rPr lang="en-US" sz="1400" err="1">
                <a:solidFill>
                  <a:schemeClr val="tx1"/>
                </a:solidFill>
                <a:latin typeface="Monaco"/>
                <a:cs typeface="Monaco"/>
              </a:rPr>
              <a:t>for_each</a:t>
            </a:r>
            <a:r>
              <a:rPr lang="en-US" sz="1400">
                <a:solidFill>
                  <a:schemeClr val="tx1"/>
                </a:solidFill>
                <a:latin typeface="Monaco"/>
                <a:cs typeface="Monaco"/>
              </a:rPr>
              <a:t>(</a:t>
            </a:r>
            <a:r>
              <a:rPr lang="en-US" sz="1400" err="1">
                <a:solidFill>
                  <a:schemeClr val="tx1"/>
                </a:solidFill>
                <a:latin typeface="Monaco"/>
                <a:cs typeface="Monaco"/>
              </a:rPr>
              <a:t>graph.begin</a:t>
            </a:r>
            <a:r>
              <a:rPr lang="en-US" sz="1400">
                <a:solidFill>
                  <a:schemeClr val="tx1"/>
                </a:solidFill>
                <a:latin typeface="Monaco"/>
                <a:cs typeface="Monaco"/>
              </a:rPr>
              <a:t>(), </a:t>
            </a:r>
            <a:r>
              <a:rPr lang="en-US" sz="1400" err="1">
                <a:solidFill>
                  <a:schemeClr val="tx1"/>
                </a:solidFill>
                <a:latin typeface="Monaco"/>
                <a:cs typeface="Monaco"/>
              </a:rPr>
              <a:t>graph.end</a:t>
            </a:r>
            <a:r>
              <a:rPr lang="en-US" sz="1400">
                <a:solidFill>
                  <a:schemeClr val="tx1"/>
                </a:solidFill>
                <a:latin typeface="Monaco"/>
                <a:cs typeface="Monaco"/>
              </a:rPr>
              <a:t>(), P());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>
                <a:solidFill>
                  <a:schemeClr val="tx1"/>
                </a:solidFill>
                <a:latin typeface="Monaco"/>
                <a:cs typeface="Monaco"/>
              </a:rPr>
              <a:t>  </a:t>
            </a:r>
            <a:r>
              <a:rPr lang="en-US" sz="1400" b="1">
                <a:solidFill>
                  <a:schemeClr val="tx1"/>
                </a:solidFill>
                <a:latin typeface="Monaco"/>
                <a:cs typeface="Monaco"/>
              </a:rPr>
              <a:t>return</a:t>
            </a:r>
            <a:r>
              <a:rPr lang="en-US" sz="1400">
                <a:solidFill>
                  <a:schemeClr val="tx1"/>
                </a:solidFill>
                <a:latin typeface="Monaco"/>
                <a:cs typeface="Monaco"/>
              </a:rPr>
              <a:t> 0;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>
                <a:solidFill>
                  <a:schemeClr val="tx1"/>
                </a:solidFill>
                <a:latin typeface="Monaco"/>
                <a:cs typeface="Monaco"/>
              </a:rPr>
              <a:t>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077200" y="6356351"/>
            <a:ext cx="2133600" cy="365125"/>
          </a:xfrm>
          <a:prstGeom prst="rect">
            <a:avLst/>
          </a:prstGeom>
        </p:spPr>
        <p:txBody>
          <a:bodyPr/>
          <a:lstStyle/>
          <a:p>
            <a:fld id="{E8E1C287-65B3-4F87-9126-6322B4D60B79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3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8518495" y="2750881"/>
            <a:ext cx="1728383" cy="457200"/>
          </a:xfrm>
          <a:prstGeom prst="roundRect">
            <a:avLst/>
          </a:prstGeom>
          <a:solidFill>
            <a:schemeClr val="accent2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prstClr val="white"/>
                </a:solidFill>
                <a:latin typeface="Calibri"/>
              </a:rPr>
              <a:t>Data structure</a:t>
            </a:r>
          </a:p>
          <a:p>
            <a:pPr algn="ctr"/>
            <a:r>
              <a:rPr lang="en-US">
                <a:solidFill>
                  <a:prstClr val="white"/>
                </a:solidFill>
                <a:latin typeface="Calibri"/>
              </a:rPr>
              <a:t>Declarations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8582585" y="5428639"/>
            <a:ext cx="1600200" cy="457200"/>
          </a:xfrm>
          <a:prstGeom prst="roundRect">
            <a:avLst/>
          </a:prstGeom>
          <a:solidFill>
            <a:schemeClr val="accent2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prstClr val="white"/>
                </a:solidFill>
                <a:latin typeface="Calibri"/>
              </a:rPr>
              <a:t>Galois Iterator</a:t>
            </a:r>
          </a:p>
        </p:txBody>
      </p:sp>
      <p:cxnSp>
        <p:nvCxnSpPr>
          <p:cNvPr id="13" name="Straight Arrow Connector 12"/>
          <p:cNvCxnSpPr>
            <a:stCxn id="6" idx="1"/>
          </p:cNvCxnSpPr>
          <p:nvPr/>
        </p:nvCxnSpPr>
        <p:spPr>
          <a:xfrm flipH="1">
            <a:off x="6934200" y="2979481"/>
            <a:ext cx="1584294" cy="0"/>
          </a:xfrm>
          <a:prstGeom prst="straightConnector1">
            <a:avLst/>
          </a:prstGeom>
          <a:ln w="381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7" idx="1"/>
          </p:cNvCxnSpPr>
          <p:nvPr/>
        </p:nvCxnSpPr>
        <p:spPr>
          <a:xfrm flipH="1">
            <a:off x="6781801" y="5657239"/>
            <a:ext cx="1800785" cy="0"/>
          </a:xfrm>
          <a:prstGeom prst="straightConnector1">
            <a:avLst/>
          </a:prstGeom>
          <a:ln w="381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/>
          <p:cNvSpPr/>
          <p:nvPr/>
        </p:nvSpPr>
        <p:spPr>
          <a:xfrm>
            <a:off x="8815955" y="3928744"/>
            <a:ext cx="1133460" cy="457200"/>
          </a:xfrm>
          <a:prstGeom prst="roundRect">
            <a:avLst/>
          </a:prstGeom>
          <a:solidFill>
            <a:schemeClr val="accent2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prstClr val="white"/>
                </a:solidFill>
                <a:latin typeface="Calibri"/>
              </a:rPr>
              <a:t>Operator</a:t>
            </a:r>
          </a:p>
        </p:txBody>
      </p:sp>
      <p:cxnSp>
        <p:nvCxnSpPr>
          <p:cNvPr id="16" name="Straight Arrow Connector 15"/>
          <p:cNvCxnSpPr>
            <a:stCxn id="14" idx="1"/>
          </p:cNvCxnSpPr>
          <p:nvPr/>
        </p:nvCxnSpPr>
        <p:spPr>
          <a:xfrm flipH="1">
            <a:off x="7239001" y="4157344"/>
            <a:ext cx="1576955" cy="0"/>
          </a:xfrm>
          <a:prstGeom prst="straightConnector1">
            <a:avLst/>
          </a:prstGeom>
          <a:ln w="381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81830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106D25-3330-BF41-93F3-46B3BAB6A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Gluon API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EBF29F-0C82-6540-87D6-6D686A2FAF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1758987"/>
            <a:ext cx="9017325" cy="4403600"/>
          </a:xfrm>
        </p:spPr>
        <p:txBody>
          <a:bodyPr>
            <a:normAutofit lnSpcReduction="10000"/>
          </a:bodyPr>
          <a:lstStyle/>
          <a:p>
            <a:pPr>
              <a:spcBef>
                <a:spcPts val="1200"/>
              </a:spcBef>
            </a:pPr>
            <a:r>
              <a:rPr lang="en-US" sz="2400" dirty="0">
                <a:solidFill>
                  <a:schemeClr val="tx1"/>
                </a:solidFill>
              </a:rPr>
              <a:t>Gluon[PLDI’18] provides efficient high level bulk synchronous API for synchronization:</a:t>
            </a:r>
          </a:p>
          <a:p>
            <a:pPr lvl="1">
              <a:spcBef>
                <a:spcPts val="200"/>
              </a:spcBef>
            </a:pPr>
            <a:r>
              <a:rPr lang="en-US" sz="2200" dirty="0">
                <a:solidFill>
                  <a:schemeClr val="tx1"/>
                </a:solidFill>
              </a:rPr>
              <a:t>A communication substrate to build distributed and </a:t>
            </a:r>
            <a:r>
              <a:rPr lang="en" sz="2200" dirty="0">
                <a:solidFill>
                  <a:schemeClr val="tx1"/>
                </a:solidFill>
                <a:cs typeface="Calibri"/>
              </a:rPr>
              <a:t>heterogeneous graph analytics systems</a:t>
            </a:r>
          </a:p>
          <a:p>
            <a:pPr lvl="1">
              <a:spcBef>
                <a:spcPts val="200"/>
              </a:spcBef>
            </a:pPr>
            <a:r>
              <a:rPr lang="en" sz="2200" dirty="0">
                <a:solidFill>
                  <a:schemeClr val="tx1"/>
                </a:solidFill>
                <a:cs typeface="Calibri"/>
              </a:rPr>
              <a:t>Provides:</a:t>
            </a:r>
          </a:p>
          <a:p>
            <a:pPr lvl="2">
              <a:spcBef>
                <a:spcPts val="200"/>
              </a:spcBef>
            </a:pPr>
            <a:r>
              <a:rPr lang="en" sz="2000" dirty="0">
                <a:solidFill>
                  <a:schemeClr val="tx1"/>
                </a:solidFill>
                <a:cs typeface="Calibri"/>
              </a:rPr>
              <a:t>Graph </a:t>
            </a:r>
            <a:r>
              <a:rPr lang="en" sz="2000" dirty="0" err="1">
                <a:solidFill>
                  <a:schemeClr val="tx1"/>
                </a:solidFill>
                <a:cs typeface="Calibri"/>
              </a:rPr>
              <a:t>partitioner</a:t>
            </a:r>
            <a:r>
              <a:rPr lang="en" sz="2000" dirty="0">
                <a:solidFill>
                  <a:schemeClr val="tx1"/>
                </a:solidFill>
                <a:cs typeface="Calibri"/>
              </a:rPr>
              <a:t> (Edge-cuts and Vertex-cuts)</a:t>
            </a:r>
          </a:p>
          <a:p>
            <a:pPr lvl="2">
              <a:spcBef>
                <a:spcPts val="200"/>
              </a:spcBef>
            </a:pPr>
            <a:r>
              <a:rPr lang="en" sz="2000" dirty="0">
                <a:solidFill>
                  <a:schemeClr val="tx1"/>
                </a:solidFill>
                <a:cs typeface="Calibri"/>
              </a:rPr>
              <a:t>Communication-optimized runtime:</a:t>
            </a:r>
          </a:p>
          <a:p>
            <a:pPr lvl="3">
              <a:spcBef>
                <a:spcPts val="200"/>
              </a:spcBef>
            </a:pPr>
            <a:r>
              <a:rPr lang="en" sz="1800" dirty="0">
                <a:solidFill>
                  <a:schemeClr val="tx1"/>
                </a:solidFill>
                <a:cs typeface="Calibri"/>
              </a:rPr>
              <a:t>Exploits partitioning structural invariants</a:t>
            </a:r>
          </a:p>
          <a:p>
            <a:pPr lvl="3">
              <a:spcBef>
                <a:spcPts val="200"/>
              </a:spcBef>
            </a:pPr>
            <a:r>
              <a:rPr lang="en" sz="1800" dirty="0">
                <a:solidFill>
                  <a:schemeClr val="tx1"/>
                </a:solidFill>
                <a:cs typeface="Calibri"/>
              </a:rPr>
              <a:t>Avoids sending </a:t>
            </a:r>
            <a:r>
              <a:rPr lang="en-US" sz="1800" dirty="0">
                <a:solidFill>
                  <a:schemeClr val="tx1"/>
                </a:solidFill>
                <a:cs typeface="Calibri"/>
              </a:rPr>
              <a:t>unnecessary meta-data</a:t>
            </a:r>
            <a:endParaRPr lang="en" sz="1800" dirty="0">
              <a:solidFill>
                <a:schemeClr val="tx1"/>
              </a:solidFill>
              <a:cs typeface="Calibri"/>
            </a:endParaRPr>
          </a:p>
          <a:p>
            <a:pPr lvl="3">
              <a:spcBef>
                <a:spcPts val="200"/>
              </a:spcBef>
            </a:pPr>
            <a:endParaRPr lang="en-US" sz="1800" dirty="0">
              <a:solidFill>
                <a:schemeClr val="tx1"/>
              </a:solidFill>
            </a:endParaRPr>
          </a:p>
          <a:p>
            <a:pPr>
              <a:spcBef>
                <a:spcPts val="300"/>
              </a:spcBef>
            </a:pPr>
            <a:r>
              <a:rPr lang="en-US" sz="2400" dirty="0">
                <a:solidFill>
                  <a:schemeClr val="tx1"/>
                </a:solidFill>
              </a:rPr>
              <a:t>Abelian required:</a:t>
            </a:r>
          </a:p>
          <a:p>
            <a:pPr lvl="1">
              <a:spcBef>
                <a:spcPts val="300"/>
              </a:spcBef>
            </a:pPr>
            <a:r>
              <a:rPr lang="en-US" sz="2200" dirty="0">
                <a:solidFill>
                  <a:schemeClr val="tx1"/>
                </a:solidFill>
              </a:rPr>
              <a:t>To insert Gluon API calls for distributed execution</a:t>
            </a:r>
          </a:p>
          <a:p>
            <a:pPr lvl="1">
              <a:spcBef>
                <a:spcPts val="300"/>
              </a:spcBef>
            </a:pPr>
            <a:r>
              <a:rPr lang="en-US" sz="2200" dirty="0">
                <a:solidFill>
                  <a:schemeClr val="tx1"/>
                </a:solidFill>
              </a:rPr>
              <a:t>Provide information to exploit Gluon optimization</a:t>
            </a:r>
          </a:p>
          <a:p>
            <a:endParaRPr lang="en-US" sz="2400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980B520-FAE0-9D4C-96F0-2CAFF3BC2FB7}"/>
              </a:ext>
            </a:extLst>
          </p:cNvPr>
          <p:cNvGrpSpPr/>
          <p:nvPr/>
        </p:nvGrpSpPr>
        <p:grpSpPr>
          <a:xfrm>
            <a:off x="7488919" y="2929391"/>
            <a:ext cx="4440234" cy="3360370"/>
            <a:chOff x="7182271" y="3008085"/>
            <a:chExt cx="4440234" cy="3360370"/>
          </a:xfrm>
        </p:grpSpPr>
        <p:sp>
          <p:nvSpPr>
            <p:cNvPr id="4" name="Shape 88">
              <a:extLst>
                <a:ext uri="{FF2B5EF4-FFF2-40B4-BE49-F238E27FC236}">
                  <a16:creationId xmlns:a16="http://schemas.microsoft.com/office/drawing/2014/main" id="{E59C0F21-D742-B341-A748-AA64FFB7B8E8}"/>
                </a:ext>
              </a:extLst>
            </p:cNvPr>
            <p:cNvSpPr txBox="1">
              <a:spLocks/>
            </p:cNvSpPr>
            <p:nvPr/>
          </p:nvSpPr>
          <p:spPr>
            <a:xfrm>
              <a:off x="10038119" y="5270904"/>
              <a:ext cx="1584386" cy="1097551"/>
            </a:xfrm>
            <a:prstGeom prst="rect">
              <a:avLst/>
            </a:prstGeom>
          </p:spPr>
          <p:txBody>
            <a:bodyPr spcFirstLastPara="1" vert="horz" wrap="square" lIns="91425" tIns="91425" rIns="91425" bIns="91425" rtlCol="0" anchor="t" anchorCtr="0">
              <a:noAutofit/>
            </a:bodyPr>
            <a:lstStyle>
              <a:lvl1pPr marL="68580" indent="-68580" algn="l" defTabSz="685800" rtl="0" eaLnBrk="1" latinLnBrk="0" hangingPunct="1">
                <a:lnSpc>
                  <a:spcPct val="90000"/>
                </a:lnSpc>
                <a:spcBef>
                  <a:spcPts val="900"/>
                </a:spcBef>
                <a:spcAft>
                  <a:spcPts val="150"/>
                </a:spcAft>
                <a:buClr>
                  <a:schemeClr val="accent1"/>
                </a:buClr>
                <a:buSzPct val="100000"/>
                <a:buFont typeface="Calibri" panose="020F0502020204030204" pitchFamily="34" charset="0"/>
                <a:buChar char=" "/>
                <a:defRPr sz="15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288036" indent="-137160" algn="l" defTabSz="685800" rtl="0" eaLnBrk="1" latinLnBrk="0" hangingPunct="1">
                <a:lnSpc>
                  <a:spcPct val="90000"/>
                </a:lnSpc>
                <a:spcBef>
                  <a:spcPts val="150"/>
                </a:spcBef>
                <a:spcAft>
                  <a:spcPts val="3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425196" indent="-137160" algn="l" defTabSz="685800" rtl="0" eaLnBrk="1" latinLnBrk="0" hangingPunct="1">
                <a:lnSpc>
                  <a:spcPct val="90000"/>
                </a:lnSpc>
                <a:spcBef>
                  <a:spcPts val="150"/>
                </a:spcBef>
                <a:spcAft>
                  <a:spcPts val="3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1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562356" indent="-137160" algn="l" defTabSz="685800" rtl="0" eaLnBrk="1" latinLnBrk="0" hangingPunct="1">
                <a:lnSpc>
                  <a:spcPct val="90000"/>
                </a:lnSpc>
                <a:spcBef>
                  <a:spcPts val="150"/>
                </a:spcBef>
                <a:spcAft>
                  <a:spcPts val="3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1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699516" indent="-137160" algn="l" defTabSz="685800" rtl="0" eaLnBrk="1" latinLnBrk="0" hangingPunct="1">
                <a:lnSpc>
                  <a:spcPct val="90000"/>
                </a:lnSpc>
                <a:spcBef>
                  <a:spcPts val="150"/>
                </a:spcBef>
                <a:spcAft>
                  <a:spcPts val="3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1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825000" indent="-171450" algn="l" defTabSz="685800" rtl="0" eaLnBrk="1" latinLnBrk="0" hangingPunct="1">
                <a:lnSpc>
                  <a:spcPct val="90000"/>
                </a:lnSpc>
                <a:spcBef>
                  <a:spcPts val="150"/>
                </a:spcBef>
                <a:spcAft>
                  <a:spcPts val="3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1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975000" indent="-171450" algn="l" defTabSz="685800" rtl="0" eaLnBrk="1" latinLnBrk="0" hangingPunct="1">
                <a:lnSpc>
                  <a:spcPct val="90000"/>
                </a:lnSpc>
                <a:spcBef>
                  <a:spcPts val="150"/>
                </a:spcBef>
                <a:spcAft>
                  <a:spcPts val="3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1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1125000" indent="-171450" algn="l" defTabSz="685800" rtl="0" eaLnBrk="1" latinLnBrk="0" hangingPunct="1">
                <a:lnSpc>
                  <a:spcPct val="90000"/>
                </a:lnSpc>
                <a:spcBef>
                  <a:spcPts val="150"/>
                </a:spcBef>
                <a:spcAft>
                  <a:spcPts val="3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1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1275000" indent="-171450" algn="l" defTabSz="685800" rtl="0" eaLnBrk="1" latinLnBrk="0" hangingPunct="1">
                <a:lnSpc>
                  <a:spcPct val="90000"/>
                </a:lnSpc>
                <a:spcBef>
                  <a:spcPts val="150"/>
                </a:spcBef>
                <a:spcAft>
                  <a:spcPts val="3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1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14300" indent="0">
                <a:spcBef>
                  <a:spcPts val="0"/>
                </a:spcBef>
                <a:spcAft>
                  <a:spcPts val="0"/>
                </a:spcAft>
                <a:buSzPts val="1800"/>
                <a:buNone/>
              </a:pPr>
              <a:r>
                <a:rPr lang="en-US" sz="1400" dirty="0">
                  <a:cs typeface="Calibri"/>
                </a:rPr>
                <a:t>Galois [SoSP’13]</a:t>
              </a:r>
            </a:p>
            <a:p>
              <a:pPr marL="114300" indent="0">
                <a:spcBef>
                  <a:spcPts val="0"/>
                </a:spcBef>
                <a:spcAft>
                  <a:spcPts val="0"/>
                </a:spcAft>
                <a:buSzPts val="1800"/>
                <a:buNone/>
              </a:pPr>
              <a:r>
                <a:rPr lang="en-US" sz="1400" dirty="0" err="1">
                  <a:cs typeface="Calibri"/>
                </a:rPr>
                <a:t>Ligra</a:t>
              </a:r>
              <a:r>
                <a:rPr lang="en-US" sz="1400" dirty="0">
                  <a:cs typeface="Calibri"/>
                </a:rPr>
                <a:t> [PPoPP’13]</a:t>
              </a:r>
            </a:p>
            <a:p>
              <a:pPr marL="114300" indent="0">
                <a:spcBef>
                  <a:spcPts val="0"/>
                </a:spcBef>
                <a:spcAft>
                  <a:spcPts val="0"/>
                </a:spcAft>
                <a:buSzPts val="1800"/>
                <a:buNone/>
              </a:pPr>
              <a:r>
                <a:rPr lang="en-US" sz="1400" dirty="0" err="1">
                  <a:cs typeface="Calibri"/>
                </a:rPr>
                <a:t>IrGL</a:t>
              </a:r>
              <a:r>
                <a:rPr lang="en-US" sz="1400" dirty="0">
                  <a:cs typeface="Calibri"/>
                </a:rPr>
                <a:t> [OOPSLA’16]</a:t>
              </a:r>
            </a:p>
            <a:p>
              <a:pPr marL="114300" indent="0">
                <a:spcBef>
                  <a:spcPts val="0"/>
                </a:spcBef>
                <a:spcAft>
                  <a:spcPts val="0"/>
                </a:spcAft>
                <a:buSzPts val="1800"/>
                <a:buNone/>
              </a:pPr>
              <a:r>
                <a:rPr lang="en-US" sz="1400" dirty="0">
                  <a:cs typeface="Calibri"/>
                </a:rPr>
                <a:t>LCI [IPDPS’18]</a:t>
              </a:r>
            </a:p>
            <a:p>
              <a:pPr marL="114300" indent="0">
                <a:spcBef>
                  <a:spcPts val="0"/>
                </a:spcBef>
                <a:spcAft>
                  <a:spcPts val="0"/>
                </a:spcAft>
                <a:buSzPts val="1800"/>
                <a:buNone/>
              </a:pPr>
              <a:endParaRPr lang="en-US" sz="1400" dirty="0">
                <a:cs typeface="Calibri"/>
              </a:endParaRPr>
            </a:p>
          </p:txBody>
        </p:sp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773B142A-01A9-7849-9149-96A76410A04C}"/>
                </a:ext>
              </a:extLst>
            </p:cNvPr>
            <p:cNvSpPr/>
            <p:nvPr/>
          </p:nvSpPr>
          <p:spPr>
            <a:xfrm>
              <a:off x="9501096" y="3008085"/>
              <a:ext cx="2121409" cy="902382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en-US" sz="1200" b="1">
                  <a:latin typeface="Courier New" panose="02070309020205020404" pitchFamily="49" charset="0"/>
                  <a:cs typeface="Courier New" panose="02070309020205020404" pitchFamily="49" charset="0"/>
                </a:rPr>
                <a:t>GPU</a:t>
              </a:r>
              <a:endParaRPr lang="en-US" b="1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ADC722CA-DD5E-9441-A843-F7F64FF5C6B7}"/>
                </a:ext>
              </a:extLst>
            </p:cNvPr>
            <p:cNvSpPr/>
            <p:nvPr/>
          </p:nvSpPr>
          <p:spPr>
            <a:xfrm>
              <a:off x="9501096" y="4035288"/>
              <a:ext cx="2121409" cy="106736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en-US" sz="1200" b="1">
                  <a:latin typeface="Courier New" panose="02070309020205020404" pitchFamily="49" charset="0"/>
                  <a:cs typeface="Courier New" panose="02070309020205020404" pitchFamily="49" charset="0"/>
                </a:rPr>
                <a:t>CPU</a:t>
              </a:r>
              <a:endParaRPr lang="en-US" b="1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16F00FB-658D-4F41-9A7E-0F91FCA4F212}"/>
                </a:ext>
              </a:extLst>
            </p:cNvPr>
            <p:cNvSpPr/>
            <p:nvPr/>
          </p:nvSpPr>
          <p:spPr>
            <a:xfrm>
              <a:off x="9621799" y="3267111"/>
              <a:ext cx="1880008" cy="189733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err="1">
                  <a:solidFill>
                    <a:schemeClr val="tx1"/>
                  </a:solidFill>
                </a:rPr>
                <a:t>IrGL</a:t>
              </a:r>
              <a:r>
                <a:rPr lang="en-US" sz="1200" dirty="0">
                  <a:solidFill>
                    <a:schemeClr val="tx1"/>
                  </a:solidFill>
                </a:rPr>
                <a:t>/CUDA</a:t>
              </a:r>
              <a:r>
                <a:rPr lang="en-US" sz="1200" dirty="0">
                  <a:solidFill>
                    <a:schemeClr val="tx1"/>
                  </a:solidFill>
                  <a:cs typeface="Calibri"/>
                </a:rPr>
                <a:t>/...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E5BE808-4CAE-D747-9802-D7C1CB306404}"/>
                </a:ext>
              </a:extLst>
            </p:cNvPr>
            <p:cNvSpPr/>
            <p:nvPr/>
          </p:nvSpPr>
          <p:spPr>
            <a:xfrm>
              <a:off x="9618038" y="4323048"/>
              <a:ext cx="1880008" cy="465016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Gluon Comm. Runtime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8778DB7-2AFE-A44E-B62C-6977362D9418}"/>
                </a:ext>
              </a:extLst>
            </p:cNvPr>
            <p:cNvSpPr/>
            <p:nvPr/>
          </p:nvSpPr>
          <p:spPr>
            <a:xfrm>
              <a:off x="10386137" y="4590481"/>
              <a:ext cx="1111909" cy="197582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err="1">
                  <a:solidFill>
                    <a:schemeClr val="tx1"/>
                  </a:solidFill>
                </a:rPr>
                <a:t>Partitioner</a:t>
              </a:r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0C02971-CE1F-0343-8B11-DD5781A276A0}"/>
                </a:ext>
              </a:extLst>
            </p:cNvPr>
            <p:cNvSpPr/>
            <p:nvPr/>
          </p:nvSpPr>
          <p:spPr>
            <a:xfrm>
              <a:off x="9618038" y="4780251"/>
              <a:ext cx="1880008" cy="197581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>
                  <a:solidFill>
                    <a:schemeClr val="tx1"/>
                  </a:solidFill>
                </a:rPr>
                <a:t>Network (LCI/MPI)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DAF2172-87A4-2444-A6BE-D6A4147B3F54}"/>
                </a:ext>
              </a:extLst>
            </p:cNvPr>
            <p:cNvSpPr/>
            <p:nvPr/>
          </p:nvSpPr>
          <p:spPr>
            <a:xfrm>
              <a:off x="9618038" y="3636866"/>
              <a:ext cx="1880008" cy="19490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>
                  <a:solidFill>
                    <a:schemeClr val="tx1"/>
                  </a:solidFill>
                </a:rPr>
                <a:t>Gluon Comm. Runtime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53F21C9-3CB2-894C-B267-5D539A64774E}"/>
                </a:ext>
              </a:extLst>
            </p:cNvPr>
            <p:cNvSpPr/>
            <p:nvPr/>
          </p:nvSpPr>
          <p:spPr>
            <a:xfrm>
              <a:off x="9965615" y="3456845"/>
              <a:ext cx="1192377" cy="182587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>
                  <a:solidFill>
                    <a:schemeClr val="tx1"/>
                  </a:solidFill>
                </a:rPr>
                <a:t>Gluon Plugin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57F485E6-8DC3-2740-AD1A-13C8AC2E8780}"/>
                </a:ext>
              </a:extLst>
            </p:cNvPr>
            <p:cNvCxnSpPr>
              <a:cxnSpLocks/>
              <a:stCxn id="8" idx="0"/>
              <a:endCxn id="11" idx="2"/>
            </p:cNvCxnSpPr>
            <p:nvPr/>
          </p:nvCxnSpPr>
          <p:spPr>
            <a:xfrm flipV="1">
              <a:off x="10558042" y="3831767"/>
              <a:ext cx="0" cy="491281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29659341-19C3-5242-B802-91E27C5A033D}"/>
                </a:ext>
              </a:extLst>
            </p:cNvPr>
            <p:cNvSpPr/>
            <p:nvPr/>
          </p:nvSpPr>
          <p:spPr>
            <a:xfrm>
              <a:off x="7182271" y="3665000"/>
              <a:ext cx="2121409" cy="1437653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en-US" sz="1200" b="1">
                  <a:latin typeface="Courier New" panose="02070309020205020404" pitchFamily="49" charset="0"/>
                  <a:cs typeface="Courier New" panose="02070309020205020404" pitchFamily="49" charset="0"/>
                </a:rPr>
                <a:t>CPU</a:t>
              </a:r>
              <a:endParaRPr lang="en-US" b="1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8F32196-B412-F64B-99E2-DB617DF4C6E6}"/>
                </a:ext>
              </a:extLst>
            </p:cNvPr>
            <p:cNvSpPr/>
            <p:nvPr/>
          </p:nvSpPr>
          <p:spPr>
            <a:xfrm>
              <a:off x="7299213" y="3953105"/>
              <a:ext cx="1880008" cy="189733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Galois/</a:t>
              </a:r>
              <a:r>
                <a:rPr lang="en-US" sz="1200" dirty="0" err="1">
                  <a:solidFill>
                    <a:schemeClr val="tx1"/>
                  </a:solidFill>
                </a:rPr>
                <a:t>Ligra</a:t>
              </a:r>
              <a:r>
                <a:rPr lang="en-US" sz="1200" dirty="0">
                  <a:solidFill>
                    <a:schemeClr val="tx1"/>
                  </a:solidFill>
                  <a:cs typeface="Calibri"/>
                </a:rPr>
                <a:t>/...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6A51D49-2312-CA48-8466-031DE22EBADE}"/>
                </a:ext>
              </a:extLst>
            </p:cNvPr>
            <p:cNvSpPr/>
            <p:nvPr/>
          </p:nvSpPr>
          <p:spPr>
            <a:xfrm>
              <a:off x="7299213" y="4323048"/>
              <a:ext cx="1880008" cy="465016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200">
                  <a:solidFill>
                    <a:schemeClr val="tx1"/>
                  </a:solidFill>
                </a:rPr>
                <a:t>Gluon Comm. Runtime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7B76CDF-753D-434B-A51B-7C1BEBC0E2FA}"/>
                </a:ext>
              </a:extLst>
            </p:cNvPr>
            <p:cNvSpPr/>
            <p:nvPr/>
          </p:nvSpPr>
          <p:spPr>
            <a:xfrm>
              <a:off x="8067312" y="4590481"/>
              <a:ext cx="1111909" cy="197582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err="1">
                  <a:solidFill>
                    <a:schemeClr val="tx1"/>
                  </a:solidFill>
                </a:rPr>
                <a:t>Partitioner</a:t>
              </a:r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E33F39D-10E1-E546-BBAA-9D29E7B4A018}"/>
                </a:ext>
              </a:extLst>
            </p:cNvPr>
            <p:cNvSpPr/>
            <p:nvPr/>
          </p:nvSpPr>
          <p:spPr>
            <a:xfrm>
              <a:off x="7299213" y="4780251"/>
              <a:ext cx="1880008" cy="197581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Network (LCI/MPI)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E9F7560-42B5-304B-8C59-EE9ECE4058C9}"/>
                </a:ext>
              </a:extLst>
            </p:cNvPr>
            <p:cNvSpPr/>
            <p:nvPr/>
          </p:nvSpPr>
          <p:spPr>
            <a:xfrm>
              <a:off x="7643028" y="4140776"/>
              <a:ext cx="1192377" cy="182587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>
                  <a:solidFill>
                    <a:schemeClr val="tx1"/>
                  </a:solidFill>
                </a:rPr>
                <a:t>Gluon Plugin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EDB3FED2-A2DF-2E47-8A23-EC4092D0BEEE}"/>
                </a:ext>
              </a:extLst>
            </p:cNvPr>
            <p:cNvCxnSpPr>
              <a:cxnSpLocks/>
              <a:endCxn id="10" idx="1"/>
            </p:cNvCxnSpPr>
            <p:nvPr/>
          </p:nvCxnSpPr>
          <p:spPr>
            <a:xfrm>
              <a:off x="9179221" y="4879042"/>
              <a:ext cx="438817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CA8D952A-8A54-134D-8F7C-50CAFF59362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28644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56F2EEB-C3A8-F34E-99D8-A3B420785B4C}"/>
              </a:ext>
            </a:extLst>
          </p:cNvPr>
          <p:cNvSpPr/>
          <p:nvPr/>
        </p:nvSpPr>
        <p:spPr>
          <a:xfrm>
            <a:off x="5880537" y="1670473"/>
            <a:ext cx="5416073" cy="1576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4050CF-839D-0543-9998-1542F2977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289875"/>
            <a:ext cx="11360800" cy="943200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tx1"/>
                </a:solidFill>
                <a:cs typeface="Calibri Light"/>
              </a:rPr>
              <a:t>Shared Memory Galois </a:t>
            </a:r>
            <a:br>
              <a:rPr lang="en-US" dirty="0">
                <a:solidFill>
                  <a:schemeClr val="tx1"/>
                </a:solidFill>
                <a:cs typeface="Calibri Light"/>
              </a:rPr>
            </a:br>
            <a:r>
              <a:rPr lang="en-US" dirty="0">
                <a:solidFill>
                  <a:schemeClr val="tx1"/>
                </a:solidFill>
                <a:cs typeface="Calibri Light"/>
              </a:rPr>
              <a:t>PageRank (Input)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1BAE44-184B-8E4B-A2E0-ECE7916602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599" y="1828133"/>
            <a:ext cx="6417351" cy="4403600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en-US" sz="2400" dirty="0">
                <a:solidFill>
                  <a:schemeClr val="tx1"/>
                </a:solidFill>
              </a:rPr>
              <a:t>Graph node labels:</a:t>
            </a:r>
          </a:p>
          <a:p>
            <a:pPr lvl="1">
              <a:spcBef>
                <a:spcPts val="600"/>
              </a:spcBef>
            </a:pPr>
            <a:r>
              <a:rPr lang="en-US" sz="2200" i="1" dirty="0">
                <a:solidFill>
                  <a:schemeClr val="tx1"/>
                </a:solidFill>
              </a:rPr>
              <a:t>rank, residual, </a:t>
            </a:r>
            <a:r>
              <a:rPr lang="en-US" sz="2200" i="1" dirty="0" err="1">
                <a:solidFill>
                  <a:schemeClr val="tx1"/>
                </a:solidFill>
              </a:rPr>
              <a:t>nout</a:t>
            </a:r>
            <a:endParaRPr lang="en-US" sz="2200" i="1" dirty="0">
              <a:solidFill>
                <a:schemeClr val="tx1"/>
              </a:solidFill>
            </a:endParaRPr>
          </a:p>
          <a:p>
            <a:pPr>
              <a:spcBef>
                <a:spcPts val="600"/>
              </a:spcBef>
            </a:pPr>
            <a:r>
              <a:rPr lang="en-US" sz="2400" dirty="0">
                <a:solidFill>
                  <a:schemeClr val="tx1"/>
                </a:solidFill>
              </a:rPr>
              <a:t>Asynchronous execution</a:t>
            </a:r>
          </a:p>
          <a:p>
            <a:pPr>
              <a:spcBef>
                <a:spcPts val="600"/>
              </a:spcBef>
            </a:pPr>
            <a:r>
              <a:rPr lang="en-US" sz="2400" dirty="0">
                <a:solidFill>
                  <a:schemeClr val="tx1"/>
                </a:solidFill>
              </a:rPr>
              <a:t>Push-style operator</a:t>
            </a:r>
          </a:p>
          <a:p>
            <a:pPr lvl="1">
              <a:spcBef>
                <a:spcPts val="600"/>
              </a:spcBef>
            </a:pPr>
            <a:r>
              <a:rPr lang="en-US" sz="2200" dirty="0">
                <a:solidFill>
                  <a:schemeClr val="tx1"/>
                </a:solidFill>
              </a:rPr>
              <a:t>Update </a:t>
            </a:r>
            <a:r>
              <a:rPr lang="en-US" sz="2200" i="1" dirty="0">
                <a:solidFill>
                  <a:schemeClr val="tx1"/>
                </a:solidFill>
              </a:rPr>
              <a:t>residual</a:t>
            </a:r>
            <a:r>
              <a:rPr lang="en-US" sz="2200" dirty="0">
                <a:solidFill>
                  <a:schemeClr val="tx1"/>
                </a:solidFill>
              </a:rPr>
              <a:t> on immediate neighbors</a:t>
            </a:r>
          </a:p>
          <a:p>
            <a:pPr>
              <a:spcBef>
                <a:spcPts val="600"/>
              </a:spcBef>
            </a:pPr>
            <a:r>
              <a:rPr lang="en-US" sz="2400" dirty="0">
                <a:solidFill>
                  <a:schemeClr val="tx1"/>
                </a:solidFill>
              </a:rPr>
              <a:t>Work-list based</a:t>
            </a:r>
          </a:p>
          <a:p>
            <a:pPr lvl="1">
              <a:spcBef>
                <a:spcPts val="600"/>
              </a:spcBef>
            </a:pPr>
            <a:r>
              <a:rPr lang="en-US" sz="2200" dirty="0">
                <a:solidFill>
                  <a:schemeClr val="tx1"/>
                </a:solidFill>
              </a:rPr>
              <a:t>Apply </a:t>
            </a:r>
            <a:r>
              <a:rPr lang="en-US" sz="2200" i="1" dirty="0">
                <a:solidFill>
                  <a:schemeClr val="tx1"/>
                </a:solidFill>
              </a:rPr>
              <a:t>operator</a:t>
            </a:r>
            <a:r>
              <a:rPr lang="en-US" sz="2200" dirty="0">
                <a:solidFill>
                  <a:schemeClr val="tx1"/>
                </a:solidFill>
              </a:rPr>
              <a:t> to items in work-list</a:t>
            </a:r>
          </a:p>
          <a:p>
            <a:pPr lvl="1">
              <a:spcBef>
                <a:spcPts val="600"/>
              </a:spcBef>
            </a:pPr>
            <a:r>
              <a:rPr lang="en-US" sz="2200" dirty="0">
                <a:solidFill>
                  <a:schemeClr val="tx1"/>
                </a:solidFill>
              </a:rPr>
              <a:t>Push new </a:t>
            </a:r>
            <a:r>
              <a:rPr lang="en-US" sz="2200" i="1" dirty="0">
                <a:solidFill>
                  <a:schemeClr val="tx1"/>
                </a:solidFill>
              </a:rPr>
              <a:t>active</a:t>
            </a:r>
            <a:r>
              <a:rPr lang="en-US" sz="2200" dirty="0">
                <a:solidFill>
                  <a:schemeClr val="tx1"/>
                </a:solidFill>
              </a:rPr>
              <a:t> nodes to work-list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2AB6B1-FF43-C64B-AB77-D4525C35BB44}"/>
              </a:ext>
            </a:extLst>
          </p:cNvPr>
          <p:cNvSpPr txBox="1"/>
          <p:nvPr/>
        </p:nvSpPr>
        <p:spPr>
          <a:xfrm>
            <a:off x="6832951" y="1200865"/>
            <a:ext cx="5179688" cy="5016758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struct </a:t>
            </a:r>
            <a:r>
              <a:rPr lang="en-US" sz="1600" dirty="0" err="1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p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ageRank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() {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Graph* g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pageRank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(Graph* g) : g(g) {}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void operator()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en-US" sz="1600" b="1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GNode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, </a:t>
            </a:r>
            <a:r>
              <a:rPr lang="en-US" sz="1600" b="1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Worklist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&amp;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wl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) {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auto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&amp;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srcData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= g-&gt;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getData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);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auto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residual_old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=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srcData.residual.exchange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(0);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srcData.rank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+=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residual_old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auto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delta =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residual_old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*alpha/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srcData.nout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for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auto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e : g-&gt;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getEdges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)) {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    </a:t>
            </a:r>
            <a:r>
              <a:rPr lang="en-US" sz="1600" b="1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GNode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dst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= g-&gt;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getEdgeDst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(e);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    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auto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&amp;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dstData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= g-&gt;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getData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dst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);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   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dstData.residual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+= delta;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    if(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dstData.residual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&gt; tolerance) {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       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wl.push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dst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);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    }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}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}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}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while (!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wl.empty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()) { Galois::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do_all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wl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,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pageRank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{&amp;g}; }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313A3E-9FF5-C64B-9080-E74D7B653C2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31</a:t>
            </a:fld>
            <a:endParaRPr lang="e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83BADEC-DFAD-8844-BEE9-BEDFA53A49F6}"/>
              </a:ext>
            </a:extLst>
          </p:cNvPr>
          <p:cNvSpPr/>
          <p:nvPr/>
        </p:nvSpPr>
        <p:spPr>
          <a:xfrm>
            <a:off x="6964288" y="2203042"/>
            <a:ext cx="4729655" cy="283825"/>
          </a:xfrm>
          <a:prstGeom prst="rect">
            <a:avLst/>
          </a:prstGeom>
          <a:solidFill>
            <a:schemeClr val="accent1">
              <a:alpha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ED2FBF6-0118-DF4D-9829-1278E3005E3F}"/>
              </a:ext>
            </a:extLst>
          </p:cNvPr>
          <p:cNvSpPr/>
          <p:nvPr/>
        </p:nvSpPr>
        <p:spPr>
          <a:xfrm>
            <a:off x="7026435" y="3405451"/>
            <a:ext cx="4729655" cy="1954823"/>
          </a:xfrm>
          <a:prstGeom prst="rect">
            <a:avLst/>
          </a:prstGeom>
          <a:solidFill>
            <a:schemeClr val="accent1">
              <a:alpha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65D791-E6A4-804C-AFBD-3DA0A03D52C8}"/>
              </a:ext>
            </a:extLst>
          </p:cNvPr>
          <p:cNvSpPr/>
          <p:nvPr/>
        </p:nvSpPr>
        <p:spPr>
          <a:xfrm>
            <a:off x="6832951" y="5876037"/>
            <a:ext cx="5054249" cy="341586"/>
          </a:xfrm>
          <a:prstGeom prst="rect">
            <a:avLst/>
          </a:prstGeom>
          <a:solidFill>
            <a:schemeClr val="accent1">
              <a:alpha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3874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80642B0-05A3-0A42-96D8-DBB98C02754A}"/>
              </a:ext>
            </a:extLst>
          </p:cNvPr>
          <p:cNvSpPr/>
          <p:nvPr/>
        </p:nvSpPr>
        <p:spPr>
          <a:xfrm>
            <a:off x="5196114" y="1639448"/>
            <a:ext cx="684423" cy="1886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56F2EEB-C3A8-F34E-99D8-A3B420785B4C}"/>
              </a:ext>
            </a:extLst>
          </p:cNvPr>
          <p:cNvSpPr/>
          <p:nvPr/>
        </p:nvSpPr>
        <p:spPr>
          <a:xfrm>
            <a:off x="5880537" y="1670473"/>
            <a:ext cx="5416073" cy="1576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4050CF-839D-0543-9998-1542F2977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146" y="-131042"/>
            <a:ext cx="5061607" cy="943200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tx1"/>
                </a:solidFill>
                <a:cs typeface="Calibri Light"/>
              </a:rPr>
              <a:t>Distributed </a:t>
            </a:r>
            <a:br>
              <a:rPr lang="en-US" dirty="0">
                <a:solidFill>
                  <a:schemeClr val="tx1"/>
                </a:solidFill>
                <a:cs typeface="Calibri Light"/>
              </a:rPr>
            </a:br>
            <a:r>
              <a:rPr lang="en-US" dirty="0">
                <a:solidFill>
                  <a:schemeClr val="tx1"/>
                </a:solidFill>
                <a:cs typeface="Calibri Light"/>
              </a:rPr>
              <a:t>Heterogeneous </a:t>
            </a:r>
            <a:br>
              <a:rPr lang="en-US" dirty="0">
                <a:solidFill>
                  <a:schemeClr val="tx1"/>
                </a:solidFill>
                <a:cs typeface="Calibri Light"/>
              </a:rPr>
            </a:br>
            <a:r>
              <a:rPr lang="en-US" sz="4000" dirty="0">
                <a:solidFill>
                  <a:schemeClr val="tx1"/>
                </a:solidFill>
                <a:cs typeface="Calibri Light"/>
              </a:rPr>
              <a:t>PageRank (Output)</a:t>
            </a:r>
            <a:endParaRPr lang="en-US" dirty="0">
              <a:solidFill>
                <a:schemeClr val="tx1"/>
              </a:solidFill>
              <a:cs typeface="Calibri Light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1BAE44-184B-8E4B-A2E0-ECE7916602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6109" y="1828133"/>
            <a:ext cx="4982054" cy="4403600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en-US" sz="2400" dirty="0">
                <a:solidFill>
                  <a:schemeClr val="tx1"/>
                </a:solidFill>
              </a:rPr>
              <a:t>Graph node labels:</a:t>
            </a:r>
          </a:p>
          <a:p>
            <a:pPr lvl="1">
              <a:spcBef>
                <a:spcPts val="600"/>
              </a:spcBef>
            </a:pPr>
            <a:r>
              <a:rPr lang="en-US" sz="2200" i="1" dirty="0">
                <a:solidFill>
                  <a:schemeClr val="tx1"/>
                </a:solidFill>
              </a:rPr>
              <a:t>rank, residual, </a:t>
            </a:r>
            <a:r>
              <a:rPr lang="en-US" sz="2200" i="1" dirty="0" err="1">
                <a:solidFill>
                  <a:schemeClr val="tx1"/>
                </a:solidFill>
              </a:rPr>
              <a:t>nout</a:t>
            </a:r>
            <a:r>
              <a:rPr lang="en-US" sz="2200" i="1" dirty="0">
                <a:solidFill>
                  <a:schemeClr val="tx1"/>
                </a:solidFill>
              </a:rPr>
              <a:t>, </a:t>
            </a:r>
            <a:r>
              <a:rPr lang="en-US" sz="2200" i="1" dirty="0" err="1">
                <a:solidFill>
                  <a:schemeClr val="tx1"/>
                </a:solidFill>
              </a:rPr>
              <a:t>contrib</a:t>
            </a:r>
            <a:endParaRPr lang="en-US" sz="2200" i="1" dirty="0">
              <a:solidFill>
                <a:schemeClr val="tx1"/>
              </a:solidFill>
            </a:endParaRPr>
          </a:p>
          <a:p>
            <a:pPr>
              <a:spcBef>
                <a:spcPts val="600"/>
              </a:spcBef>
            </a:pPr>
            <a:r>
              <a:rPr lang="en-US" sz="2333" dirty="0">
                <a:solidFill>
                  <a:schemeClr val="tx1"/>
                </a:solidFill>
              </a:rPr>
              <a:t>BSP style execution</a:t>
            </a:r>
          </a:p>
          <a:p>
            <a:pPr>
              <a:spcBef>
                <a:spcPts val="600"/>
              </a:spcBef>
            </a:pPr>
            <a:r>
              <a:rPr lang="en-US" sz="2333" dirty="0">
                <a:solidFill>
                  <a:schemeClr val="tx1"/>
                </a:solidFill>
              </a:rPr>
              <a:t>Operators:</a:t>
            </a:r>
          </a:p>
          <a:p>
            <a:pPr lvl="1">
              <a:spcBef>
                <a:spcPts val="600"/>
              </a:spcBef>
            </a:pPr>
            <a:r>
              <a:rPr lang="en-US" sz="2200" dirty="0" err="1">
                <a:solidFill>
                  <a:schemeClr val="tx1"/>
                </a:solidFill>
              </a:rPr>
              <a:t>pageRank</a:t>
            </a:r>
            <a:r>
              <a:rPr lang="en-US" sz="2200" dirty="0">
                <a:solidFill>
                  <a:schemeClr val="tx1"/>
                </a:solidFill>
              </a:rPr>
              <a:t> and </a:t>
            </a:r>
            <a:r>
              <a:rPr lang="en-US" sz="2200" dirty="0" err="1">
                <a:solidFill>
                  <a:schemeClr val="tx1"/>
                </a:solidFill>
              </a:rPr>
              <a:t>pageRank_split</a:t>
            </a:r>
            <a:endParaRPr lang="en-US" sz="2200" dirty="0">
              <a:solidFill>
                <a:schemeClr val="tx1"/>
              </a:solidFill>
            </a:endParaRPr>
          </a:p>
          <a:p>
            <a:pPr>
              <a:spcBef>
                <a:spcPts val="600"/>
              </a:spcBef>
            </a:pPr>
            <a:r>
              <a:rPr lang="en-US" sz="2333" dirty="0">
                <a:solidFill>
                  <a:schemeClr val="tx1"/>
                </a:solidFill>
              </a:rPr>
              <a:t>Filter-based data-driven </a:t>
            </a:r>
          </a:p>
          <a:p>
            <a:pPr>
              <a:spcBef>
                <a:spcPts val="600"/>
              </a:spcBef>
            </a:pPr>
            <a:r>
              <a:rPr lang="en-US" sz="2333" dirty="0">
                <a:solidFill>
                  <a:schemeClr val="tx1"/>
                </a:solidFill>
              </a:rPr>
              <a:t>On-demand communication</a:t>
            </a:r>
          </a:p>
          <a:p>
            <a:pPr>
              <a:spcBef>
                <a:spcPts val="600"/>
              </a:spcBef>
            </a:pPr>
            <a:r>
              <a:rPr lang="en-US" sz="2333" dirty="0">
                <a:solidFill>
                  <a:schemeClr val="tx1"/>
                </a:solidFill>
              </a:rPr>
              <a:t>Gluon sync calls</a:t>
            </a:r>
          </a:p>
          <a:p>
            <a:pPr>
              <a:spcBef>
                <a:spcPts val="600"/>
              </a:spcBef>
            </a:pPr>
            <a:endParaRPr lang="en-US" sz="2200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2AB6B1-FF43-C64B-AB77-D4525C35BB44}"/>
              </a:ext>
            </a:extLst>
          </p:cNvPr>
          <p:cNvSpPr txBox="1"/>
          <p:nvPr/>
        </p:nvSpPr>
        <p:spPr>
          <a:xfrm>
            <a:off x="5515433" y="14514"/>
            <a:ext cx="6630558" cy="6340197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US" sz="1400" dirty="0">
              <a:latin typeface="Avenir" panose="02000503020000020003" pitchFamily="2" charset="0"/>
              <a:ea typeface="Batang" panose="02030600000101010101" pitchFamily="18" charset="-127"/>
              <a:cs typeface="Arial" panose="020B0604020202020204" pitchFamily="34" charset="0"/>
            </a:endParaRPr>
          </a:p>
          <a:p>
            <a:endParaRPr lang="en-US" sz="1400" dirty="0">
              <a:latin typeface="Avenir" panose="02000503020000020003" pitchFamily="2" charset="0"/>
              <a:ea typeface="Batang" panose="02030600000101010101" pitchFamily="18" charset="-127"/>
              <a:cs typeface="Arial" panose="020B0604020202020204" pitchFamily="34" charset="0"/>
            </a:endParaRPr>
          </a:p>
          <a:p>
            <a:endParaRPr lang="en-US" sz="1400" dirty="0">
              <a:latin typeface="Avenir" panose="02000503020000020003" pitchFamily="2" charset="0"/>
              <a:ea typeface="Batang" panose="02030600000101010101" pitchFamily="18" charset="-127"/>
              <a:cs typeface="Arial" panose="020B0604020202020204" pitchFamily="34" charset="0"/>
            </a:endParaRPr>
          </a:p>
          <a:p>
            <a:endParaRPr lang="en-US" sz="1400" dirty="0">
              <a:latin typeface="Avenir" panose="02000503020000020003" pitchFamily="2" charset="0"/>
              <a:ea typeface="Batang" panose="02030600000101010101" pitchFamily="18" charset="-127"/>
              <a:cs typeface="Arial" panose="020B0604020202020204" pitchFamily="34" charset="0"/>
            </a:endParaRPr>
          </a:p>
          <a:p>
            <a:endParaRPr lang="en-US" sz="1400" dirty="0">
              <a:latin typeface="Avenir" panose="02000503020000020003" pitchFamily="2" charset="0"/>
              <a:ea typeface="Batang" panose="02030600000101010101" pitchFamily="18" charset="-127"/>
              <a:cs typeface="Arial" panose="020B0604020202020204" pitchFamily="34" charset="0"/>
            </a:endParaRPr>
          </a:p>
          <a:p>
            <a:endParaRPr lang="en-US" sz="1400" dirty="0">
              <a:latin typeface="Avenir" panose="02000503020000020003" pitchFamily="2" charset="0"/>
              <a:ea typeface="Batang" panose="02030600000101010101" pitchFamily="18" charset="-127"/>
              <a:cs typeface="Arial" panose="020B0604020202020204" pitchFamily="34" charset="0"/>
            </a:endParaRPr>
          </a:p>
          <a:p>
            <a:endParaRPr lang="en-US" sz="1400" dirty="0">
              <a:latin typeface="Avenir" panose="02000503020000020003" pitchFamily="2" charset="0"/>
              <a:ea typeface="Batang" panose="02030600000101010101" pitchFamily="18" charset="-127"/>
              <a:cs typeface="Arial" panose="020B0604020202020204" pitchFamily="34" charset="0"/>
            </a:endParaRPr>
          </a:p>
          <a:p>
            <a:endParaRPr lang="en-US" sz="1400" dirty="0">
              <a:latin typeface="Avenir" panose="02000503020000020003" pitchFamily="2" charset="0"/>
              <a:ea typeface="Batang" panose="02030600000101010101" pitchFamily="18" charset="-127"/>
              <a:cs typeface="Arial" panose="020B0604020202020204" pitchFamily="34" charset="0"/>
            </a:endParaRPr>
          </a:p>
          <a:p>
            <a:endParaRPr lang="en-US" sz="1400" dirty="0">
              <a:latin typeface="Avenir" panose="02000503020000020003" pitchFamily="2" charset="0"/>
              <a:ea typeface="Batang" panose="02030600000101010101" pitchFamily="18" charset="-127"/>
              <a:cs typeface="Arial" panose="020B0604020202020204" pitchFamily="34" charset="0"/>
            </a:endParaRPr>
          </a:p>
          <a:p>
            <a:endParaRPr lang="en-US" sz="1400" dirty="0">
              <a:latin typeface="Avenir" panose="02000503020000020003" pitchFamily="2" charset="0"/>
              <a:ea typeface="Batang" panose="02030600000101010101" pitchFamily="18" charset="-127"/>
              <a:cs typeface="Arial" panose="020B0604020202020204" pitchFamily="34" charset="0"/>
            </a:endParaRPr>
          </a:p>
          <a:p>
            <a:endParaRPr lang="en-US" sz="1400" dirty="0">
              <a:latin typeface="Avenir" panose="02000503020000020003" pitchFamily="2" charset="0"/>
              <a:ea typeface="Batang" panose="02030600000101010101" pitchFamily="18" charset="-127"/>
              <a:cs typeface="Arial" panose="020B0604020202020204" pitchFamily="34" charset="0"/>
            </a:endParaRPr>
          </a:p>
          <a:p>
            <a:endParaRPr lang="en-US" sz="1400" dirty="0">
              <a:latin typeface="Avenir" panose="02000503020000020003" pitchFamily="2" charset="0"/>
              <a:ea typeface="Batang" panose="02030600000101010101" pitchFamily="18" charset="-127"/>
              <a:cs typeface="Arial" panose="020B0604020202020204" pitchFamily="34" charset="0"/>
            </a:endParaRPr>
          </a:p>
          <a:p>
            <a:endParaRPr lang="en-US" sz="1400" dirty="0">
              <a:latin typeface="Avenir" panose="02000503020000020003" pitchFamily="2" charset="0"/>
              <a:ea typeface="Batang" panose="02030600000101010101" pitchFamily="18" charset="-127"/>
              <a:cs typeface="Arial" panose="020B0604020202020204" pitchFamily="34" charset="0"/>
            </a:endParaRPr>
          </a:p>
          <a:p>
            <a:endParaRPr lang="en-US" sz="1400" dirty="0">
              <a:latin typeface="Avenir" panose="02000503020000020003" pitchFamily="2" charset="0"/>
              <a:ea typeface="Batang" panose="02030600000101010101" pitchFamily="18" charset="-127"/>
              <a:cs typeface="Arial" panose="020B0604020202020204" pitchFamily="34" charset="0"/>
            </a:endParaRPr>
          </a:p>
          <a:p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do{</a:t>
            </a:r>
          </a:p>
          <a:p>
            <a:r>
              <a:rPr lang="en-US" sz="1400" b="1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Galois:do_all</a:t>
            </a:r>
            <a:r>
              <a:rPr lang="en-US" sz="14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en-US" sz="14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graph.getSources</a:t>
            </a:r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(), </a:t>
            </a:r>
            <a:r>
              <a:rPr lang="en-US" sz="14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pageRank</a:t>
            </a:r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{&amp;graph, alpha, tolerance});</a:t>
            </a:r>
          </a:p>
          <a:p>
            <a:r>
              <a:rPr lang="en-US" sz="14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Flag_rank.set_writeSrc</a:t>
            </a:r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();</a:t>
            </a:r>
          </a:p>
          <a:p>
            <a:r>
              <a:rPr lang="en-US" sz="14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Flag_contrib.set_reduceDst</a:t>
            </a:r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();</a:t>
            </a:r>
          </a:p>
          <a:p>
            <a:endParaRPr lang="en-US" sz="1400" dirty="0">
              <a:latin typeface="Avenir" panose="02000503020000020003" pitchFamily="2" charset="0"/>
              <a:ea typeface="Batang" panose="02030600000101010101" pitchFamily="18" charset="-127"/>
              <a:cs typeface="Arial" panose="020B0604020202020204" pitchFamily="34" charset="0"/>
            </a:endParaRPr>
          </a:p>
          <a:p>
            <a:r>
              <a:rPr lang="en-US" sz="14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If</a:t>
            </a:r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en-US" sz="14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Flag_contrib.is_reduceDst</a:t>
            </a:r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()) {</a:t>
            </a:r>
          </a:p>
          <a:p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</a:t>
            </a:r>
            <a:r>
              <a:rPr lang="en-US" sz="14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graph.sync</a:t>
            </a:r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&lt;</a:t>
            </a:r>
            <a:r>
              <a:rPr lang="en-US" sz="14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reduceDst</a:t>
            </a:r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, </a:t>
            </a:r>
            <a:r>
              <a:rPr lang="en-US" sz="14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readSrc</a:t>
            </a:r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, </a:t>
            </a:r>
            <a:r>
              <a:rPr lang="en-US" sz="14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Add_contrib</a:t>
            </a:r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, </a:t>
            </a:r>
            <a:r>
              <a:rPr lang="en-US" sz="14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Bcast_contrib</a:t>
            </a:r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&gt;(</a:t>
            </a:r>
            <a:r>
              <a:rPr lang="en-US" sz="14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Bitvec_contrib</a:t>
            </a:r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);</a:t>
            </a:r>
          </a:p>
          <a:p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</a:t>
            </a:r>
            <a:r>
              <a:rPr lang="en-US" sz="14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Flag_contrib.reset_reduceDst</a:t>
            </a:r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();</a:t>
            </a:r>
          </a:p>
          <a:p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} </a:t>
            </a:r>
            <a:r>
              <a:rPr lang="en-US" sz="14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else if </a:t>
            </a:r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en-US" sz="14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Flag_contrib.is_reduceDst</a:t>
            </a:r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()) {</a:t>
            </a:r>
          </a:p>
          <a:p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…</a:t>
            </a:r>
          </a:p>
          <a:p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} </a:t>
            </a:r>
            <a:r>
              <a:rPr lang="en-US" sz="14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else </a:t>
            </a:r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{ … }</a:t>
            </a:r>
          </a:p>
          <a:p>
            <a:endParaRPr lang="en-US" sz="1400" dirty="0">
              <a:latin typeface="Avenir" panose="02000503020000020003" pitchFamily="2" charset="0"/>
              <a:ea typeface="Batang" panose="02030600000101010101" pitchFamily="18" charset="-127"/>
              <a:cs typeface="Arial" panose="020B0604020202020204" pitchFamily="34" charset="0"/>
            </a:endParaRPr>
          </a:p>
          <a:p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sz="1400" b="1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Galois:do_all</a:t>
            </a:r>
            <a:r>
              <a:rPr lang="en-US" sz="14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en-US" sz="14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graph.getSources</a:t>
            </a:r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(), </a:t>
            </a:r>
            <a:r>
              <a:rPr lang="en-US" sz="14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pageRank_split</a:t>
            </a:r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{&amp;graph});</a:t>
            </a:r>
          </a:p>
          <a:p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Flag_residual.set_writeSrc</a:t>
            </a:r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();</a:t>
            </a:r>
          </a:p>
          <a:p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}while(</a:t>
            </a:r>
            <a:r>
              <a:rPr lang="en-US" sz="14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work_done.reduce</a:t>
            </a:r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());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313A3E-9FF5-C64B-9080-E74D7B653C2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32</a:t>
            </a:fld>
            <a:endParaRPr lang="e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65D791-E6A4-804C-AFBD-3DA0A03D52C8}"/>
              </a:ext>
            </a:extLst>
          </p:cNvPr>
          <p:cNvSpPr/>
          <p:nvPr/>
        </p:nvSpPr>
        <p:spPr>
          <a:xfrm>
            <a:off x="-737738" y="7704837"/>
            <a:ext cx="5054249" cy="341586"/>
          </a:xfrm>
          <a:prstGeom prst="rect">
            <a:avLst/>
          </a:prstGeom>
          <a:solidFill>
            <a:schemeClr val="accent1">
              <a:alpha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72F7039-EDC4-4544-9E7E-0418FFA2AFD1}"/>
              </a:ext>
            </a:extLst>
          </p:cNvPr>
          <p:cNvSpPr txBox="1"/>
          <p:nvPr/>
        </p:nvSpPr>
        <p:spPr>
          <a:xfrm>
            <a:off x="8642025" y="39010"/>
            <a:ext cx="3474028" cy="160043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struct </a:t>
            </a:r>
            <a:r>
              <a:rPr lang="en-US" sz="14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pageRank_split</a:t>
            </a:r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() {</a:t>
            </a:r>
          </a:p>
          <a:p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</a:t>
            </a:r>
            <a:r>
              <a:rPr lang="en-US" sz="1400" b="1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Graph</a:t>
            </a:r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* g;</a:t>
            </a:r>
          </a:p>
          <a:p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</a:t>
            </a:r>
            <a:r>
              <a:rPr lang="en-US" sz="14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void</a:t>
            </a:r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sz="14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operator(</a:t>
            </a:r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)(</a:t>
            </a:r>
            <a:r>
              <a:rPr lang="en-US" sz="1400" b="1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GNode</a:t>
            </a:r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</a:t>
            </a:r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) {</a:t>
            </a:r>
          </a:p>
          <a:p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</a:t>
            </a:r>
            <a:r>
              <a:rPr lang="en-US" sz="14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auto</a:t>
            </a:r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&amp; </a:t>
            </a:r>
            <a:r>
              <a:rPr lang="en-US" sz="14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srcData</a:t>
            </a:r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= g-&gt;</a:t>
            </a:r>
            <a:r>
              <a:rPr lang="en-US" sz="14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getData</a:t>
            </a:r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en-US" sz="14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</a:t>
            </a:r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);</a:t>
            </a:r>
          </a:p>
          <a:p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</a:t>
            </a:r>
            <a:r>
              <a:rPr lang="en-US" sz="14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srcData.residual</a:t>
            </a:r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+= </a:t>
            </a:r>
            <a:r>
              <a:rPr lang="en-US" sz="14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srcData.contrib</a:t>
            </a:r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;</a:t>
            </a:r>
          </a:p>
          <a:p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</a:t>
            </a:r>
            <a:r>
              <a:rPr lang="en-US" sz="14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srcData.contrib</a:t>
            </a:r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= 0; </a:t>
            </a:r>
          </a:p>
          <a:p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}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6A45753-5D68-9F4F-AE03-8447AFD40A32}"/>
              </a:ext>
            </a:extLst>
          </p:cNvPr>
          <p:cNvSpPr txBox="1"/>
          <p:nvPr/>
        </p:nvSpPr>
        <p:spPr>
          <a:xfrm>
            <a:off x="5559462" y="41881"/>
            <a:ext cx="3058851" cy="28931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struct </a:t>
            </a:r>
            <a:r>
              <a:rPr lang="en-US" sz="14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pageRank</a:t>
            </a:r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() {</a:t>
            </a:r>
          </a:p>
          <a:p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</a:t>
            </a:r>
            <a:r>
              <a:rPr lang="en-US" sz="1400" b="1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Graph</a:t>
            </a:r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* g</a:t>
            </a:r>
          </a:p>
          <a:p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</a:t>
            </a:r>
            <a:r>
              <a:rPr lang="en-US" sz="14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pageRank</a:t>
            </a:r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(Graph* g) : g(g) {}</a:t>
            </a:r>
          </a:p>
          <a:p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</a:t>
            </a:r>
            <a:r>
              <a:rPr lang="en-US" sz="1400" b="1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DistributedAcc</a:t>
            </a:r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work_done</a:t>
            </a:r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; </a:t>
            </a:r>
          </a:p>
          <a:p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</a:t>
            </a:r>
            <a:r>
              <a:rPr lang="en-US" sz="14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void operator</a:t>
            </a:r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()(</a:t>
            </a:r>
            <a:r>
              <a:rPr lang="en-US" sz="1400" b="1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GNode</a:t>
            </a:r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</a:t>
            </a:r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, </a:t>
            </a:r>
          </a:p>
          <a:p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                </a:t>
            </a:r>
            <a:r>
              <a:rPr lang="en-US" sz="1400" b="1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Worklist</a:t>
            </a:r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&amp; </a:t>
            </a:r>
            <a:r>
              <a:rPr lang="en-US" sz="14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wl</a:t>
            </a:r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) {</a:t>
            </a:r>
          </a:p>
          <a:p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if(</a:t>
            </a:r>
            <a:r>
              <a:rPr lang="en-US" sz="14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srcData.residual</a:t>
            </a:r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&gt; tolerance) {</a:t>
            </a:r>
          </a:p>
          <a:p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…</a:t>
            </a:r>
          </a:p>
          <a:p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for(auto e : g-&gt;</a:t>
            </a:r>
            <a:r>
              <a:rPr lang="en-US" sz="14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getEdges</a:t>
            </a:r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en-US" sz="14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</a:t>
            </a:r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)) { </a:t>
            </a:r>
          </a:p>
          <a:p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    …</a:t>
            </a:r>
          </a:p>
          <a:p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    </a:t>
            </a:r>
            <a:r>
              <a:rPr lang="en-US" sz="14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dstData.contrib</a:t>
            </a:r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+= delta;</a:t>
            </a:r>
          </a:p>
          <a:p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}</a:t>
            </a:r>
          </a:p>
          <a:p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}}</a:t>
            </a:r>
          </a:p>
        </p:txBody>
      </p:sp>
    </p:spTree>
    <p:extLst>
      <p:ext uri="{BB962C8B-B14F-4D97-AF65-F5344CB8AC3E}">
        <p14:creationId xmlns:p14="http://schemas.microsoft.com/office/powerpoint/2010/main" val="1847064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19EA3-1E3E-BA41-8AB3-EACAAA8FF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 to output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4EDCB6-AA12-FE4D-A269-BD83DE466F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1775517"/>
            <a:ext cx="11360800" cy="44036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400" dirty="0"/>
              <a:t>Code Transformations:</a:t>
            </a:r>
          </a:p>
          <a:p>
            <a:pPr lvl="1">
              <a:lnSpc>
                <a:spcPct val="110000"/>
              </a:lnSpc>
              <a:spcBef>
                <a:spcPts val="0"/>
              </a:spcBef>
            </a:pPr>
            <a:r>
              <a:rPr lang="en-US" sz="2200" dirty="0"/>
              <a:t>Required transformation</a:t>
            </a:r>
          </a:p>
          <a:p>
            <a:pPr lvl="2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000" dirty="0"/>
              <a:t>Asynchronous to BSP style of execution</a:t>
            </a:r>
          </a:p>
          <a:p>
            <a:pPr lvl="2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000" dirty="0"/>
              <a:t>Closure conversion for heterogeneous execution</a:t>
            </a:r>
          </a:p>
          <a:p>
            <a:pPr lvl="1">
              <a:lnSpc>
                <a:spcPct val="110000"/>
              </a:lnSpc>
              <a:spcBef>
                <a:spcPts val="0"/>
              </a:spcBef>
            </a:pPr>
            <a:r>
              <a:rPr lang="en-US" sz="2200" dirty="0"/>
              <a:t>Optimization transformation</a:t>
            </a:r>
          </a:p>
          <a:p>
            <a:pPr lvl="2">
              <a:lnSpc>
                <a:spcPct val="100000"/>
              </a:lnSpc>
              <a:spcBef>
                <a:spcPts val="0"/>
              </a:spcBef>
            </a:pPr>
            <a:r>
              <a:rPr lang="en-US" sz="2000" dirty="0"/>
              <a:t>Work-list elimination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Communication optimizations:</a:t>
            </a:r>
          </a:p>
          <a:p>
            <a:pPr lvl="2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000" dirty="0"/>
              <a:t>On-demand communication</a:t>
            </a:r>
          </a:p>
          <a:p>
            <a:pPr lvl="2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000" dirty="0"/>
              <a:t>Fine-grain synchronizations</a:t>
            </a:r>
          </a:p>
          <a:p>
            <a:pPr marL="1405431" lvl="2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85D734-659B-7544-97C3-613F767E804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8440847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AC7B7D-65BA-4F4F-967D-929627B534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513" y="779023"/>
            <a:ext cx="10058400" cy="356616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cs typeface="Calibri Light"/>
              </a:rPr>
              <a:t>Code </a:t>
            </a:r>
            <a:br>
              <a:rPr lang="en-US" dirty="0">
                <a:solidFill>
                  <a:schemeClr val="tx1"/>
                </a:solidFill>
                <a:cs typeface="Calibri Light"/>
              </a:rPr>
            </a:br>
            <a:r>
              <a:rPr lang="en-US" dirty="0">
                <a:solidFill>
                  <a:schemeClr val="tx1"/>
                </a:solidFill>
                <a:cs typeface="Calibri Light"/>
              </a:rPr>
              <a:t>Transformations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2ADB31-AB83-4C13-AE38-2C58E0BC77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F232AB-EC53-734E-9CA1-D9886C6089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680450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9919E8-D3E3-134F-86E9-3F36F686F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  <a:cs typeface="Calibri Light"/>
              </a:rPr>
              <a:t>Asynchronous to BSP Execution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320F81-4D87-1B4D-8B8D-61EC22989B2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35</a:t>
            </a:fld>
            <a:endParaRPr lang="e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79DAB7-8D40-C240-92C7-512A6134FD9E}"/>
              </a:ext>
            </a:extLst>
          </p:cNvPr>
          <p:cNvSpPr txBox="1"/>
          <p:nvPr/>
        </p:nvSpPr>
        <p:spPr>
          <a:xfrm>
            <a:off x="5815537" y="1787789"/>
            <a:ext cx="5179688" cy="4524315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struct </a:t>
            </a:r>
            <a:r>
              <a:rPr lang="en-US" sz="1600" dirty="0" err="1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p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ageRank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() {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Graph* g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pageRank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(Graph* g) : g(g) {}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void operator()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en-US" sz="1600" b="1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GNode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, </a:t>
            </a:r>
            <a:r>
              <a:rPr lang="en-US" sz="1600" b="1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Worklist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&amp;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wl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) {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auto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&amp;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srcData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= g-&gt;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getData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);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auto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residual_old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=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srcData.residual.exchange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(0);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srcData.rank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+=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residual_old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auto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delta =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residual_old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*alpha/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srcData.nout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for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auto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e : g-&gt;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getEdges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)) {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    </a:t>
            </a:r>
            <a:r>
              <a:rPr lang="en-US" sz="1600" b="1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GNode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dst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= g-&gt;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getEdgeDst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(e);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    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auto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&amp;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dstData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= g-&gt;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getData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dst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);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   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dstData.residual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+= delta;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    if(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dstData.residual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&gt; tolerance) {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       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wl.push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dst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);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    }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}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}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B76817A-B92E-6444-9898-B98B3E19386F}"/>
              </a:ext>
            </a:extLst>
          </p:cNvPr>
          <p:cNvSpPr/>
          <p:nvPr/>
        </p:nvSpPr>
        <p:spPr>
          <a:xfrm>
            <a:off x="6195850" y="3294994"/>
            <a:ext cx="4729655" cy="504496"/>
          </a:xfrm>
          <a:prstGeom prst="rect">
            <a:avLst/>
          </a:prstGeom>
          <a:solidFill>
            <a:schemeClr val="accent1">
              <a:alpha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AC717F7-EFEC-5F42-83CB-0C6C4EC10D8E}"/>
              </a:ext>
            </a:extLst>
          </p:cNvPr>
          <p:cNvSpPr/>
          <p:nvPr/>
        </p:nvSpPr>
        <p:spPr>
          <a:xfrm>
            <a:off x="6258915" y="4729655"/>
            <a:ext cx="3673366" cy="268011"/>
          </a:xfrm>
          <a:prstGeom prst="rect">
            <a:avLst/>
          </a:prstGeom>
          <a:solidFill>
            <a:schemeClr val="accent1">
              <a:alpha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hape 180">
            <a:extLst>
              <a:ext uri="{FF2B5EF4-FFF2-40B4-BE49-F238E27FC236}">
                <a16:creationId xmlns:a16="http://schemas.microsoft.com/office/drawing/2014/main" id="{C8AFABD8-9D93-2041-9C6D-5DAB61D4FBCB}"/>
              </a:ext>
            </a:extLst>
          </p:cNvPr>
          <p:cNvSpPr txBox="1">
            <a:spLocks/>
          </p:cNvSpPr>
          <p:nvPr/>
        </p:nvSpPr>
        <p:spPr>
          <a:xfrm>
            <a:off x="412553" y="1767044"/>
            <a:ext cx="5436799" cy="440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68580" indent="-68580" algn="l" defTabSz="6858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8803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2519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56235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69951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82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9585" indent="-457189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 panose="020F0502020204030204" pitchFamily="34" charset="0"/>
              <a:buChar char="●"/>
            </a:pPr>
            <a:r>
              <a:rPr lang="en-US" sz="2400" dirty="0">
                <a:solidFill>
                  <a:schemeClr val="tx1"/>
                </a:solidFill>
                <a:cs typeface="Calibri"/>
              </a:rPr>
              <a:t>Fine-grain synchronization needed</a:t>
            </a:r>
          </a:p>
          <a:p>
            <a:pPr marL="829041" lvl="1" indent="-457189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 panose="020F0502020204030204" pitchFamily="34" charset="0"/>
              <a:buChar char="●"/>
            </a:pPr>
            <a:r>
              <a:rPr lang="en-US" sz="2200" dirty="0">
                <a:solidFill>
                  <a:schemeClr val="tx1"/>
                </a:solidFill>
                <a:cs typeface="Calibri"/>
              </a:rPr>
              <a:t>Reading and writing </a:t>
            </a:r>
            <a:r>
              <a:rPr lang="en-US" sz="2200" i="1" dirty="0">
                <a:solidFill>
                  <a:schemeClr val="tx1"/>
                </a:solidFill>
                <a:cs typeface="Calibri"/>
              </a:rPr>
              <a:t>residual </a:t>
            </a:r>
            <a:r>
              <a:rPr lang="en-US" sz="2200" dirty="0">
                <a:solidFill>
                  <a:schemeClr val="tx1"/>
                </a:solidFill>
                <a:cs typeface="Calibri"/>
              </a:rPr>
              <a:t>at source</a:t>
            </a:r>
          </a:p>
          <a:p>
            <a:pPr marL="829041" lvl="1" indent="-457189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 panose="020F0502020204030204" pitchFamily="34" charset="0"/>
              <a:buChar char="●"/>
            </a:pPr>
            <a:r>
              <a:rPr lang="en-US" sz="2200" dirty="0">
                <a:solidFill>
                  <a:schemeClr val="tx1"/>
                </a:solidFill>
                <a:cs typeface="Calibri"/>
              </a:rPr>
              <a:t>Updating </a:t>
            </a:r>
            <a:r>
              <a:rPr lang="en-US" sz="2200" i="1" dirty="0">
                <a:solidFill>
                  <a:schemeClr val="tx1"/>
                </a:solidFill>
                <a:cs typeface="Calibri"/>
              </a:rPr>
              <a:t>residual</a:t>
            </a:r>
            <a:r>
              <a:rPr lang="en-US" sz="2200" dirty="0">
                <a:solidFill>
                  <a:schemeClr val="tx1"/>
                </a:solidFill>
                <a:cs typeface="Calibri"/>
              </a:rPr>
              <a:t> at destination on immediate neighbors</a:t>
            </a:r>
            <a:r>
              <a:rPr lang="en-US" sz="2200" i="1" dirty="0">
                <a:solidFill>
                  <a:schemeClr val="tx1"/>
                </a:solidFill>
                <a:cs typeface="Calibri"/>
              </a:rPr>
              <a:t> </a:t>
            </a:r>
          </a:p>
          <a:p>
            <a:pPr marL="609585" indent="-457189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 panose="020F0502020204030204" pitchFamily="34" charset="0"/>
              <a:buChar char="●"/>
            </a:pPr>
            <a:r>
              <a:rPr lang="en-US" sz="2400" dirty="0">
                <a:solidFill>
                  <a:schemeClr val="tx1"/>
                </a:solidFill>
              </a:rPr>
              <a:t>BSP execution does not permit fine grain synchronization</a:t>
            </a:r>
          </a:p>
          <a:p>
            <a:pPr marL="829041" lvl="1" indent="-457189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 panose="020F0502020204030204" pitchFamily="34" charset="0"/>
              <a:buChar char="●"/>
            </a:pPr>
            <a:r>
              <a:rPr lang="en-US" sz="2200" dirty="0">
                <a:solidFill>
                  <a:schemeClr val="tx1"/>
                </a:solidFill>
                <a:cs typeface="Calibri"/>
              </a:rPr>
              <a:t>Hosts see different values during computation phase due to </a:t>
            </a:r>
            <a:r>
              <a:rPr lang="en-US" sz="2200" dirty="0">
                <a:solidFill>
                  <a:schemeClr val="tx1"/>
                </a:solidFill>
              </a:rPr>
              <a:t>disjoint address space</a:t>
            </a:r>
            <a:endParaRPr lang="en-US" sz="2200" dirty="0">
              <a:solidFill>
                <a:schemeClr val="tx1"/>
              </a:solidFill>
              <a:cs typeface="Calibri"/>
            </a:endParaRPr>
          </a:p>
          <a:p>
            <a:pPr marL="829041" lvl="1" indent="-457189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 panose="020F0502020204030204" pitchFamily="34" charset="0"/>
              <a:buChar char="●"/>
            </a:pPr>
            <a:r>
              <a:rPr lang="en-US" sz="2200" dirty="0">
                <a:solidFill>
                  <a:schemeClr val="tx1"/>
                </a:solidFill>
                <a:cs typeface="Calibri"/>
              </a:rPr>
              <a:t>Requires synchronization</a:t>
            </a:r>
          </a:p>
        </p:txBody>
      </p:sp>
    </p:spTree>
    <p:extLst>
      <p:ext uri="{BB962C8B-B14F-4D97-AF65-F5344CB8AC3E}">
        <p14:creationId xmlns:p14="http://schemas.microsoft.com/office/powerpoint/2010/main" val="3252043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CBE97C1-D79E-284A-A278-307FCE430344}"/>
              </a:ext>
            </a:extLst>
          </p:cNvPr>
          <p:cNvSpPr txBox="1"/>
          <p:nvPr/>
        </p:nvSpPr>
        <p:spPr>
          <a:xfrm>
            <a:off x="5853637" y="1784287"/>
            <a:ext cx="5374356" cy="4524315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struct </a:t>
            </a:r>
            <a:r>
              <a:rPr lang="en-US" sz="1600" dirty="0" err="1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p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ageRank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() {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Graph* g;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float 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&amp;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local_alpha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, &amp;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local_tolerance</a:t>
            </a:r>
            <a:endParaRPr lang="en-US" sz="1600" dirty="0">
              <a:latin typeface="Avenir" panose="02000503020000020003" pitchFamily="2" charset="0"/>
              <a:ea typeface="Batang" panose="02030600000101010101" pitchFamily="18" charset="-127"/>
              <a:cs typeface="Arial" panose="020B0604020202020204" pitchFamily="34" charset="0"/>
            </a:endParaRP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pageRank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(Graph* g) : g(g) {}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void operator()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en-US" sz="1600" b="1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GNode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, </a:t>
            </a:r>
            <a:r>
              <a:rPr lang="en-US" sz="1600" b="1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Worklist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&amp;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wl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) {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auto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&amp;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srcData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= g-&gt;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getData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);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auto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residual_old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=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srcData.residual.exchange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(0);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srcData.rank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+=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residual_old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auto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delta =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residual_old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*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local_alpha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/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srcData.nout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for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auto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e : g-&gt;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getEdges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)) {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    </a:t>
            </a:r>
            <a:r>
              <a:rPr lang="en-US" sz="1600" b="1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GNode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dst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= g-&gt;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getEdgeDst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(e);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    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auto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&amp;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dstData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= g-&gt;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getData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dst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);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   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dstData.contrib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+= delta;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    if(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dstData.contrib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&gt;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local_tolerance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) {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       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wl.push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dst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);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    }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} }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0D3C503-4A9C-2649-8735-CBB70AA98DDC}"/>
              </a:ext>
            </a:extLst>
          </p:cNvPr>
          <p:cNvSpPr/>
          <p:nvPr/>
        </p:nvSpPr>
        <p:spPr>
          <a:xfrm>
            <a:off x="6538332" y="4997166"/>
            <a:ext cx="2628438" cy="219032"/>
          </a:xfrm>
          <a:prstGeom prst="rect">
            <a:avLst/>
          </a:prstGeom>
          <a:solidFill>
            <a:schemeClr val="accent1">
              <a:alpha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B4818316-4284-9146-B195-288351CDB4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599" y="1790033"/>
            <a:ext cx="5438037" cy="2162947"/>
          </a:xfrm>
        </p:spPr>
        <p:txBody>
          <a:bodyPr>
            <a:normAutofit fontScale="85000" lnSpcReduction="20000"/>
          </a:bodyPr>
          <a:lstStyle/>
          <a:p>
            <a:pPr>
              <a:spcBef>
                <a:spcPts val="1200"/>
              </a:spcBef>
            </a:pPr>
            <a:r>
              <a:rPr lang="en-US" sz="2600" dirty="0">
                <a:solidFill>
                  <a:schemeClr val="tx1"/>
                </a:solidFill>
              </a:rPr>
              <a:t>Fine-Grain iteration-level to round based BSP</a:t>
            </a:r>
          </a:p>
          <a:p>
            <a:pPr>
              <a:spcBef>
                <a:spcPts val="1200"/>
              </a:spcBef>
            </a:pPr>
            <a:r>
              <a:rPr lang="en-US" sz="2600" dirty="0">
                <a:solidFill>
                  <a:schemeClr val="tx1"/>
                </a:solidFill>
              </a:rPr>
              <a:t>Splitting operator:</a:t>
            </a:r>
          </a:p>
          <a:p>
            <a:pPr lvl="1">
              <a:spcBef>
                <a:spcPts val="600"/>
              </a:spcBef>
            </a:pPr>
            <a:r>
              <a:rPr lang="en-US" sz="2400" b="1" dirty="0">
                <a:solidFill>
                  <a:schemeClr val="tx1"/>
                </a:solidFill>
              </a:rPr>
              <a:t>PageRank</a:t>
            </a:r>
            <a:r>
              <a:rPr lang="en-US" sz="2400" dirty="0">
                <a:solidFill>
                  <a:schemeClr val="tx1"/>
                </a:solidFill>
              </a:rPr>
              <a:t>: read and write access</a:t>
            </a:r>
          </a:p>
          <a:p>
            <a:pPr lvl="1">
              <a:spcBef>
                <a:spcPts val="600"/>
              </a:spcBef>
            </a:pPr>
            <a:r>
              <a:rPr lang="en-US" sz="2400" b="1" dirty="0" err="1">
                <a:solidFill>
                  <a:schemeClr val="tx1"/>
                </a:solidFill>
              </a:rPr>
              <a:t>PageRank_split</a:t>
            </a:r>
            <a:r>
              <a:rPr lang="en-US" sz="2400" dirty="0">
                <a:solidFill>
                  <a:schemeClr val="tx1"/>
                </a:solidFill>
              </a:rPr>
              <a:t>: reduction </a:t>
            </a:r>
          </a:p>
          <a:p>
            <a:pPr lvl="1">
              <a:spcBef>
                <a:spcPts val="600"/>
              </a:spcBef>
            </a:pPr>
            <a:r>
              <a:rPr lang="en-US" sz="2400" dirty="0">
                <a:solidFill>
                  <a:schemeClr val="tx1"/>
                </a:solidFill>
              </a:rPr>
              <a:t>Introduce new variables (</a:t>
            </a:r>
            <a:r>
              <a:rPr lang="en-US" sz="2400" i="1" dirty="0" err="1">
                <a:solidFill>
                  <a:schemeClr val="tx1"/>
                </a:solidFill>
              </a:rPr>
              <a:t>contrib</a:t>
            </a:r>
            <a:r>
              <a:rPr lang="en-US" sz="24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1ABD1E7-D597-DC49-B079-D138C03D39DC}"/>
              </a:ext>
            </a:extLst>
          </p:cNvPr>
          <p:cNvSpPr txBox="1"/>
          <p:nvPr/>
        </p:nvSpPr>
        <p:spPr>
          <a:xfrm>
            <a:off x="1329998" y="3952980"/>
            <a:ext cx="3959802" cy="2308324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struct </a:t>
            </a:r>
            <a:r>
              <a:rPr lang="en-US" sz="1600" dirty="0" err="1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p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ageRank_split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() {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Graph* g;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pageRank_split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(Graph* g) : g(g) {}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void operator()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en-US" sz="1600" b="1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GNode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) {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auto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&amp;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srcData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= g-&gt;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getData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);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srcData.residual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+=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srcData.contrib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srcData.contrib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= 0; 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}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4A2338DD-6910-3346-8DC2-D01EEAF794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479067"/>
            <a:ext cx="11360800" cy="943200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Restructuring Computation: 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sz="3600" dirty="0">
                <a:solidFill>
                  <a:schemeClr val="tx1"/>
                </a:solidFill>
              </a:rPr>
              <a:t>Required Transformation 1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3C7526B-EDD6-C141-A930-CF51B16DC20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14757626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9919E8-D3E3-134F-86E9-3F36F686F5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451474"/>
            <a:ext cx="11360800" cy="94320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1"/>
                </a:solidFill>
                <a:cs typeface="Calibri Light"/>
              </a:rPr>
              <a:t>Transformations for </a:t>
            </a:r>
            <a:br>
              <a:rPr lang="en-US" dirty="0">
                <a:solidFill>
                  <a:schemeClr val="tx1"/>
                </a:solidFill>
                <a:cs typeface="Calibri Light"/>
              </a:rPr>
            </a:br>
            <a:r>
              <a:rPr lang="en-US" dirty="0">
                <a:solidFill>
                  <a:schemeClr val="tx1"/>
                </a:solidFill>
                <a:cs typeface="Calibri Light"/>
              </a:rPr>
              <a:t>Heterogeneous Execution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320F81-4D87-1B4D-8B8D-61EC22989B2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37</a:t>
            </a:fld>
            <a:endParaRPr lang="e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79DAB7-8D40-C240-92C7-512A6134FD9E}"/>
              </a:ext>
            </a:extLst>
          </p:cNvPr>
          <p:cNvSpPr txBox="1"/>
          <p:nvPr/>
        </p:nvSpPr>
        <p:spPr>
          <a:xfrm>
            <a:off x="5815537" y="1787789"/>
            <a:ext cx="5179688" cy="4524315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struct </a:t>
            </a:r>
            <a:r>
              <a:rPr lang="en-US" sz="1600" dirty="0" err="1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p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ageRank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() {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Graph* g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pageRank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(Graph* g) : g(g) {}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void operator()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en-US" sz="1600" b="1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GNode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, </a:t>
            </a:r>
            <a:r>
              <a:rPr lang="en-US" sz="1600" b="1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Worklist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&amp;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wl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) {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auto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&amp;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srcData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= g-&gt;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getData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);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auto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residual_old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=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srcData.residual.exchange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(0);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srcData.rank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+=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residual_old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auto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delta =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residual_old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*alpha/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srcData.nout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for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auto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e : g-&gt;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getEdges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)) {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    </a:t>
            </a:r>
            <a:r>
              <a:rPr lang="en-US" sz="1600" b="1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GNode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dst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= g-&gt;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getEdgeDst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(e);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    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auto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&amp;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dstData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= g-&gt;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getData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dst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);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   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dstData.contrib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+= delta;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    if(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dstData.contrib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&gt; tolerance) {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       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wl.push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dst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);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    }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}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}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AC717F7-EFEC-5F42-83CB-0C6C4EC10D8E}"/>
              </a:ext>
            </a:extLst>
          </p:cNvPr>
          <p:cNvSpPr/>
          <p:nvPr/>
        </p:nvSpPr>
        <p:spPr>
          <a:xfrm>
            <a:off x="8409137" y="4966138"/>
            <a:ext cx="943569" cy="299545"/>
          </a:xfrm>
          <a:prstGeom prst="rect">
            <a:avLst/>
          </a:prstGeom>
          <a:solidFill>
            <a:schemeClr val="accent1">
              <a:alpha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hape 180">
            <a:extLst>
              <a:ext uri="{FF2B5EF4-FFF2-40B4-BE49-F238E27FC236}">
                <a16:creationId xmlns:a16="http://schemas.microsoft.com/office/drawing/2014/main" id="{C8AFABD8-9D93-2041-9C6D-5DAB61D4FBCB}"/>
              </a:ext>
            </a:extLst>
          </p:cNvPr>
          <p:cNvSpPr txBox="1">
            <a:spLocks/>
          </p:cNvSpPr>
          <p:nvPr/>
        </p:nvSpPr>
        <p:spPr>
          <a:xfrm>
            <a:off x="412553" y="1767044"/>
            <a:ext cx="5436799" cy="440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68580" indent="-68580" algn="l" defTabSz="6858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8803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2519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56235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69951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82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9585" indent="-457189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 panose="020F0502020204030204" pitchFamily="34" charset="0"/>
              <a:buChar char="●"/>
            </a:pPr>
            <a:r>
              <a:rPr lang="en-US" sz="2400" dirty="0">
                <a:solidFill>
                  <a:schemeClr val="tx1"/>
                </a:solidFill>
                <a:cs typeface="Calibri"/>
              </a:rPr>
              <a:t>Global variables present</a:t>
            </a:r>
          </a:p>
          <a:p>
            <a:pPr marL="829041" lvl="1" indent="-457189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 panose="020F0502020204030204" pitchFamily="34" charset="0"/>
              <a:buChar char="●"/>
            </a:pPr>
            <a:r>
              <a:rPr lang="en-US" sz="2200" b="1" i="1" dirty="0">
                <a:solidFill>
                  <a:schemeClr val="tx1"/>
                </a:solidFill>
                <a:cs typeface="Calibri"/>
              </a:rPr>
              <a:t>tolerance</a:t>
            </a:r>
            <a:r>
              <a:rPr lang="en-US" sz="2200" dirty="0">
                <a:solidFill>
                  <a:schemeClr val="tx1"/>
                </a:solidFill>
                <a:cs typeface="Calibri"/>
              </a:rPr>
              <a:t> and </a:t>
            </a:r>
            <a:r>
              <a:rPr lang="en-US" sz="2200" b="1" i="1" dirty="0">
                <a:solidFill>
                  <a:schemeClr val="tx1"/>
                </a:solidFill>
                <a:cs typeface="Calibri"/>
              </a:rPr>
              <a:t>alpha</a:t>
            </a:r>
          </a:p>
          <a:p>
            <a:pPr marL="829041" lvl="1" indent="-457189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 panose="020F0502020204030204" pitchFamily="34" charset="0"/>
              <a:buChar char="●"/>
            </a:pPr>
            <a:r>
              <a:rPr lang="en-US" sz="2200" dirty="0">
                <a:solidFill>
                  <a:schemeClr val="tx1"/>
                </a:solidFill>
              </a:rPr>
              <a:t>Heterogenous hosts may not share common visible memory space</a:t>
            </a:r>
          </a:p>
          <a:p>
            <a:pPr marL="829041" lvl="1" indent="-457189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 panose="020F0502020204030204" pitchFamily="34" charset="0"/>
              <a:buChar char="●"/>
            </a:pPr>
            <a:endParaRPr lang="en-US" sz="2300" dirty="0">
              <a:solidFill>
                <a:schemeClr val="tx1"/>
              </a:solidFill>
              <a:cs typeface="Calibri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69E1333-D2AB-D94D-AF6D-3916CD529DA0}"/>
              </a:ext>
            </a:extLst>
          </p:cNvPr>
          <p:cNvSpPr/>
          <p:nvPr/>
        </p:nvSpPr>
        <p:spPr>
          <a:xfrm>
            <a:off x="8702567" y="3758853"/>
            <a:ext cx="567557" cy="277119"/>
          </a:xfrm>
          <a:prstGeom prst="rect">
            <a:avLst/>
          </a:prstGeom>
          <a:solidFill>
            <a:schemeClr val="accent1">
              <a:alpha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4997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22AB6B1-FF43-C64B-AB77-D4525C35BB44}"/>
              </a:ext>
            </a:extLst>
          </p:cNvPr>
          <p:cNvSpPr txBox="1"/>
          <p:nvPr/>
        </p:nvSpPr>
        <p:spPr>
          <a:xfrm>
            <a:off x="5853637" y="1793434"/>
            <a:ext cx="5374356" cy="4524315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struct </a:t>
            </a:r>
            <a:r>
              <a:rPr lang="en-US" sz="1600" dirty="0" err="1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p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ageRank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() {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Graph* g;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float 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&amp;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local_alpha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, &amp;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local_tolerance</a:t>
            </a:r>
            <a:endParaRPr lang="en-US" sz="1600" dirty="0">
              <a:latin typeface="Avenir" panose="02000503020000020003" pitchFamily="2" charset="0"/>
              <a:ea typeface="Batang" panose="02030600000101010101" pitchFamily="18" charset="-127"/>
              <a:cs typeface="Arial" panose="020B0604020202020204" pitchFamily="34" charset="0"/>
            </a:endParaRP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pageRank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(Graph* g) : g(g) {}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void operator()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en-US" sz="1600" b="1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GNode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, </a:t>
            </a:r>
            <a:r>
              <a:rPr lang="en-US" sz="1600" b="1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Worklist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&amp;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wl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) {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auto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&amp;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srcData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= g-&gt;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getData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);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auto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residual_old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=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srcData.residual.exchange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(0);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srcData.rank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+=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residual_old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auto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delta =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residual_old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*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local_alpha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/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srcData.nout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for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auto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e : g-&gt;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getEdges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)) {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    </a:t>
            </a:r>
            <a:r>
              <a:rPr lang="en-US" sz="1600" b="1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GNode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dst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= g-&gt;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getEdgeDst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(e);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    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auto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&amp;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dstData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= g-&gt;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getData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dst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);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   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dstData.contrib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+= delta;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    if(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dstData.contrib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&gt;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local_tolerance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) {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       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wl.push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dst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);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    }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} }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F2893B4-B837-5246-A6C4-69515ED3949C}"/>
              </a:ext>
            </a:extLst>
          </p:cNvPr>
          <p:cNvCxnSpPr>
            <a:cxnSpLocks/>
            <a:stCxn id="13" idx="2"/>
            <a:endCxn id="11" idx="0"/>
          </p:cNvCxnSpPr>
          <p:nvPr/>
        </p:nvCxnSpPr>
        <p:spPr>
          <a:xfrm flipH="1">
            <a:off x="9274207" y="2496902"/>
            <a:ext cx="1436536" cy="1518811"/>
          </a:xfrm>
          <a:prstGeom prst="straightConnector1">
            <a:avLst/>
          </a:prstGeom>
          <a:ln w="31750">
            <a:solidFill>
              <a:schemeClr val="accent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E3869DD-9309-1241-9C91-868F82E83501}"/>
              </a:ext>
            </a:extLst>
          </p:cNvPr>
          <p:cNvCxnSpPr>
            <a:cxnSpLocks/>
            <a:stCxn id="13" idx="2"/>
            <a:endCxn id="12" idx="0"/>
          </p:cNvCxnSpPr>
          <p:nvPr/>
        </p:nvCxnSpPr>
        <p:spPr>
          <a:xfrm flipH="1">
            <a:off x="9178051" y="2496902"/>
            <a:ext cx="1532692" cy="2758021"/>
          </a:xfrm>
          <a:prstGeom prst="straightConnector1">
            <a:avLst/>
          </a:prstGeom>
          <a:ln w="31750">
            <a:solidFill>
              <a:schemeClr val="accent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961E1A85-A0BA-404D-A0F0-835DDB1B650C}"/>
              </a:ext>
            </a:extLst>
          </p:cNvPr>
          <p:cNvSpPr/>
          <p:nvPr/>
        </p:nvSpPr>
        <p:spPr>
          <a:xfrm>
            <a:off x="8763462" y="4015713"/>
            <a:ext cx="1021489" cy="244432"/>
          </a:xfrm>
          <a:prstGeom prst="rect">
            <a:avLst/>
          </a:prstGeom>
          <a:solidFill>
            <a:schemeClr val="accent1">
              <a:alpha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3C20D62-9A9B-9346-829B-27F25E74BAF3}"/>
              </a:ext>
            </a:extLst>
          </p:cNvPr>
          <p:cNvSpPr/>
          <p:nvPr/>
        </p:nvSpPr>
        <p:spPr>
          <a:xfrm>
            <a:off x="8431958" y="5254923"/>
            <a:ext cx="1492185" cy="215696"/>
          </a:xfrm>
          <a:prstGeom prst="rect">
            <a:avLst/>
          </a:prstGeom>
          <a:solidFill>
            <a:schemeClr val="accent1">
              <a:alpha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BAF50AD-DE10-AA4C-863F-E02DCB69A2C6}"/>
              </a:ext>
            </a:extLst>
          </p:cNvPr>
          <p:cNvSpPr txBox="1"/>
          <p:nvPr/>
        </p:nvSpPr>
        <p:spPr>
          <a:xfrm>
            <a:off x="9672413" y="2035237"/>
            <a:ext cx="20766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Local Variables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91E54E4-DC41-EC41-AE97-FDAF2048CD93}"/>
              </a:ext>
            </a:extLst>
          </p:cNvPr>
          <p:cNvSpPr/>
          <p:nvPr/>
        </p:nvSpPr>
        <p:spPr>
          <a:xfrm>
            <a:off x="6137307" y="2322514"/>
            <a:ext cx="3311493" cy="230833"/>
          </a:xfrm>
          <a:prstGeom prst="rect">
            <a:avLst/>
          </a:prstGeom>
          <a:solidFill>
            <a:schemeClr val="accent1">
              <a:alpha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129D8662-18CD-4F46-A065-1E9222F9EE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479067"/>
            <a:ext cx="11360800" cy="943200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Restructuring Computation: 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sz="3600" dirty="0">
                <a:solidFill>
                  <a:schemeClr val="tx1"/>
                </a:solidFill>
              </a:rPr>
              <a:t>Required Transformation 2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96A3C815-5FAD-9E44-AF12-7529D2B8EC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1828133"/>
            <a:ext cx="5438038" cy="4403600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en-US" sz="2400" dirty="0">
                <a:solidFill>
                  <a:schemeClr val="tx1"/>
                </a:solidFill>
              </a:rPr>
              <a:t>Eliminating global variables:</a:t>
            </a:r>
          </a:p>
          <a:p>
            <a:pPr lvl="1">
              <a:spcBef>
                <a:spcPts val="600"/>
              </a:spcBef>
            </a:pPr>
            <a:r>
              <a:rPr lang="en-US" sz="2200" dirty="0">
                <a:solidFill>
                  <a:schemeClr val="tx1"/>
                </a:solidFill>
              </a:rPr>
              <a:t>Make operators self contained (closure conversion)</a:t>
            </a:r>
          </a:p>
          <a:p>
            <a:pPr lvl="1">
              <a:spcBef>
                <a:spcPts val="600"/>
              </a:spcBef>
            </a:pPr>
            <a:r>
              <a:rPr lang="en-US" sz="2200" dirty="0">
                <a:solidFill>
                  <a:schemeClr val="tx1"/>
                </a:solidFill>
              </a:rPr>
              <a:t>Introduce corresponding local variables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FF0105-D600-0A49-BBF9-8D537759161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21463859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CBE97C1-D79E-284A-A278-307FCE430344}"/>
              </a:ext>
            </a:extLst>
          </p:cNvPr>
          <p:cNvSpPr txBox="1"/>
          <p:nvPr/>
        </p:nvSpPr>
        <p:spPr>
          <a:xfrm>
            <a:off x="6621289" y="1759954"/>
            <a:ext cx="5374356" cy="4524315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struct </a:t>
            </a:r>
            <a:r>
              <a:rPr lang="en-US" sz="1600" dirty="0" err="1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p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ageRank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() {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Graph* g;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float 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&amp;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local_alpha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, &amp;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local_tolerance</a:t>
            </a:r>
            <a:endParaRPr lang="en-US" sz="1600" dirty="0">
              <a:latin typeface="Avenir" panose="02000503020000020003" pitchFamily="2" charset="0"/>
              <a:ea typeface="Batang" panose="02030600000101010101" pitchFamily="18" charset="-127"/>
              <a:cs typeface="Arial" panose="020B0604020202020204" pitchFamily="34" charset="0"/>
            </a:endParaRP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pageRank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(Graph* g) : g(g) {}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void operator()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en-US" sz="1600" b="1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GNode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, </a:t>
            </a:r>
            <a:r>
              <a:rPr lang="en-US" sz="1600" b="1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Worklist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&amp;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wl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) {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auto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&amp;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srcData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= g-&gt;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getData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);</a:t>
            </a:r>
          </a:p>
          <a:p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auto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residual_old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=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srcData.residual.exchange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(0);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srcData.rank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+=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residual_old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auto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delta =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residual_old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*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local_alpha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/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srcData.nout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for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auto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e : g-&gt;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getEdges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)) {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    </a:t>
            </a:r>
            <a:r>
              <a:rPr lang="en-US" sz="1600" b="1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GNode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dst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= g-&gt;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getEdgeDst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(e);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    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auto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&amp;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dstData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= g-&gt;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getData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dst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);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   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dstData.contrib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+= delta;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    if(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dstData.residual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&gt;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local_tolerance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) {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       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wl.push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dst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);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    }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} }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B4818316-4284-9146-B195-288351CDB4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598" y="1790033"/>
            <a:ext cx="6267423" cy="2261267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en-US" sz="2400" dirty="0">
                <a:solidFill>
                  <a:schemeClr val="tx1"/>
                </a:solidFill>
              </a:rPr>
              <a:t>Work-list elimination Optimization</a:t>
            </a:r>
          </a:p>
          <a:p>
            <a:pPr lvl="1">
              <a:spcBef>
                <a:spcPts val="1200"/>
              </a:spcBef>
            </a:pPr>
            <a:r>
              <a:rPr lang="en-US" sz="2200" dirty="0">
                <a:solidFill>
                  <a:schemeClr val="tx1"/>
                </a:solidFill>
              </a:rPr>
              <a:t>Distributed work-list required</a:t>
            </a:r>
          </a:p>
          <a:p>
            <a:pPr lvl="1">
              <a:spcBef>
                <a:spcPts val="1200"/>
              </a:spcBef>
            </a:pPr>
            <a:r>
              <a:rPr lang="en-US" sz="2200" dirty="0">
                <a:solidFill>
                  <a:schemeClr val="tx1"/>
                </a:solidFill>
              </a:rPr>
              <a:t>Needs synchronization</a:t>
            </a:r>
          </a:p>
          <a:p>
            <a:pPr marL="795847" lvl="1" indent="0">
              <a:spcBef>
                <a:spcPts val="1200"/>
              </a:spcBef>
              <a:buNone/>
            </a:pPr>
            <a:endParaRPr lang="en-US" dirty="0">
              <a:solidFill>
                <a:schemeClr val="tx1"/>
              </a:solidFill>
            </a:endParaRPr>
          </a:p>
          <a:p>
            <a:pPr>
              <a:spcBef>
                <a:spcPts val="1200"/>
              </a:spcBef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D09C784-C997-C144-AD46-E1398278EB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447535"/>
            <a:ext cx="11360800" cy="943200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Optional Optimization 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Transformation</a:t>
            </a:r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2FF94C3-F93D-984C-89C7-2EF9B60A26F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39</a:t>
            </a:fld>
            <a:endParaRPr lang="e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F77ACBB-2F09-CC45-B945-8673F3954864}"/>
              </a:ext>
            </a:extLst>
          </p:cNvPr>
          <p:cNvSpPr/>
          <p:nvPr/>
        </p:nvSpPr>
        <p:spPr>
          <a:xfrm>
            <a:off x="7292557" y="5189611"/>
            <a:ext cx="3644438" cy="785519"/>
          </a:xfrm>
          <a:prstGeom prst="rect">
            <a:avLst/>
          </a:prstGeom>
          <a:solidFill>
            <a:schemeClr val="accent1">
              <a:alpha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38608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Rectangle 2"/>
          <p:cNvSpPr>
            <a:spLocks noGrp="1" noChangeArrowheads="1"/>
          </p:cNvSpPr>
          <p:nvPr>
            <p:ph type="title"/>
          </p:nvPr>
        </p:nvSpPr>
        <p:spPr>
          <a:xfrm>
            <a:off x="2066238" y="-141514"/>
            <a:ext cx="8229600" cy="1143000"/>
          </a:xfrm>
        </p:spPr>
        <p:txBody>
          <a:bodyPr>
            <a:normAutofit/>
          </a:bodyPr>
          <a:lstStyle/>
          <a:p>
            <a:pPr marL="1117600" indent="-1117600"/>
            <a:r>
              <a:rPr lang="en-US" sz="3600"/>
              <a:t>Parallel execution of Galois programs</a:t>
            </a:r>
          </a:p>
        </p:txBody>
      </p:sp>
      <p:sp>
        <p:nvSpPr>
          <p:cNvPr id="25602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8534400" y="6356351"/>
            <a:ext cx="2133600" cy="365125"/>
          </a:xfrm>
          <a:noFill/>
        </p:spPr>
        <p:txBody>
          <a:bodyPr/>
          <a:lstStyle/>
          <a:p>
            <a:fld id="{2E2B4772-F47A-4EC8-8B21-63F259BADA03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9" name="Text Box 6"/>
          <p:cNvSpPr txBox="1">
            <a:spLocks noChangeArrowheads="1"/>
          </p:cNvSpPr>
          <p:nvPr/>
        </p:nvSpPr>
        <p:spPr bwMode="auto">
          <a:xfrm>
            <a:off x="7826806" y="5934979"/>
            <a:ext cx="2250168" cy="800219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614363" indent="-360363"/>
            <a:r>
              <a:rPr lang="en-US" sz="2300" i="1">
                <a:solidFill>
                  <a:srgbClr val="0070C0"/>
                </a:solidFill>
                <a:latin typeface="Calibri"/>
              </a:rPr>
              <a:t>Concurrent </a:t>
            </a:r>
          </a:p>
          <a:p>
            <a:pPr marL="614363" indent="-360363"/>
            <a:r>
              <a:rPr lang="en-US" sz="2300" i="1">
                <a:solidFill>
                  <a:srgbClr val="0070C0"/>
                </a:solidFill>
                <a:latin typeface="Calibri"/>
              </a:rPr>
              <a:t>data structures</a:t>
            </a:r>
          </a:p>
        </p:txBody>
      </p:sp>
      <p:sp>
        <p:nvSpPr>
          <p:cNvPr id="100" name="Line 9"/>
          <p:cNvSpPr>
            <a:spLocks noChangeShapeType="1"/>
          </p:cNvSpPr>
          <p:nvPr/>
        </p:nvSpPr>
        <p:spPr bwMode="auto">
          <a:xfrm>
            <a:off x="7978607" y="1578598"/>
            <a:ext cx="39095" cy="1721070"/>
          </a:xfrm>
          <a:prstGeom prst="line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>
            <a:spAutoFit/>
          </a:bodyPr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1" name="Freeform 14"/>
          <p:cNvSpPr>
            <a:spLocks/>
          </p:cNvSpPr>
          <p:nvPr/>
        </p:nvSpPr>
        <p:spPr bwMode="auto">
          <a:xfrm>
            <a:off x="8271676" y="2278374"/>
            <a:ext cx="184731" cy="369332"/>
          </a:xfrm>
          <a:custGeom>
            <a:avLst/>
            <a:gdLst>
              <a:gd name="T0" fmla="*/ 2147483647 w 105"/>
              <a:gd name="T1" fmla="*/ 0 h 581"/>
              <a:gd name="T2" fmla="*/ 2147483647 w 105"/>
              <a:gd name="T3" fmla="*/ 2147483647 h 581"/>
              <a:gd name="T4" fmla="*/ 2147483647 w 105"/>
              <a:gd name="T5" fmla="*/ 2147483647 h 581"/>
              <a:gd name="T6" fmla="*/ 2147483647 w 105"/>
              <a:gd name="T7" fmla="*/ 2147483647 h 581"/>
              <a:gd name="T8" fmla="*/ 2147483647 w 105"/>
              <a:gd name="T9" fmla="*/ 2147483647 h 58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05"/>
              <a:gd name="T16" fmla="*/ 0 h 581"/>
              <a:gd name="T17" fmla="*/ 105 w 105"/>
              <a:gd name="T18" fmla="*/ 581 h 58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05" h="581">
                <a:moveTo>
                  <a:pt x="52" y="0"/>
                </a:moveTo>
                <a:cubicBezTo>
                  <a:pt x="26" y="66"/>
                  <a:pt x="0" y="133"/>
                  <a:pt x="4" y="194"/>
                </a:cubicBezTo>
                <a:cubicBezTo>
                  <a:pt x="8" y="255"/>
                  <a:pt x="60" y="319"/>
                  <a:pt x="76" y="363"/>
                </a:cubicBezTo>
                <a:cubicBezTo>
                  <a:pt x="92" y="407"/>
                  <a:pt x="105" y="424"/>
                  <a:pt x="101" y="460"/>
                </a:cubicBezTo>
                <a:cubicBezTo>
                  <a:pt x="97" y="496"/>
                  <a:pt x="56" y="557"/>
                  <a:pt x="52" y="581"/>
                </a:cubicBezTo>
              </a:path>
            </a:pathLst>
          </a:custGeom>
          <a:noFill/>
          <a:ln w="12700" cap="flat" cmpd="sng">
            <a:solidFill>
              <a:srgbClr val="33CC33"/>
            </a:solidFill>
            <a:prstDash val="solid"/>
            <a:round/>
            <a:headEnd type="none" w="med" len="med"/>
            <a:tailEnd type="stealth" w="med" len="med"/>
          </a:ln>
        </p:spPr>
        <p:txBody>
          <a:bodyPr wrap="none">
            <a:spAutoFit/>
          </a:bodyPr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2" name="Freeform 15"/>
          <p:cNvSpPr>
            <a:spLocks/>
          </p:cNvSpPr>
          <p:nvPr/>
        </p:nvSpPr>
        <p:spPr bwMode="auto">
          <a:xfrm>
            <a:off x="8460634" y="2268917"/>
            <a:ext cx="145956" cy="369332"/>
          </a:xfrm>
          <a:custGeom>
            <a:avLst/>
            <a:gdLst>
              <a:gd name="T0" fmla="*/ 2147483647 w 105"/>
              <a:gd name="T1" fmla="*/ 0 h 581"/>
              <a:gd name="T2" fmla="*/ 2147483647 w 105"/>
              <a:gd name="T3" fmla="*/ 2147483647 h 581"/>
              <a:gd name="T4" fmla="*/ 2147483647 w 105"/>
              <a:gd name="T5" fmla="*/ 2147483647 h 581"/>
              <a:gd name="T6" fmla="*/ 2147483647 w 105"/>
              <a:gd name="T7" fmla="*/ 2147483647 h 581"/>
              <a:gd name="T8" fmla="*/ 2147483647 w 105"/>
              <a:gd name="T9" fmla="*/ 2147483647 h 58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05"/>
              <a:gd name="T16" fmla="*/ 0 h 581"/>
              <a:gd name="T17" fmla="*/ 105 w 105"/>
              <a:gd name="T18" fmla="*/ 581 h 58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05" h="581">
                <a:moveTo>
                  <a:pt x="52" y="0"/>
                </a:moveTo>
                <a:cubicBezTo>
                  <a:pt x="26" y="66"/>
                  <a:pt x="0" y="133"/>
                  <a:pt x="4" y="194"/>
                </a:cubicBezTo>
                <a:cubicBezTo>
                  <a:pt x="8" y="255"/>
                  <a:pt x="60" y="319"/>
                  <a:pt x="76" y="363"/>
                </a:cubicBezTo>
                <a:cubicBezTo>
                  <a:pt x="92" y="407"/>
                  <a:pt x="105" y="424"/>
                  <a:pt x="101" y="460"/>
                </a:cubicBezTo>
                <a:cubicBezTo>
                  <a:pt x="97" y="496"/>
                  <a:pt x="56" y="557"/>
                  <a:pt x="52" y="581"/>
                </a:cubicBezTo>
              </a:path>
            </a:pathLst>
          </a:custGeom>
          <a:noFill/>
          <a:ln w="12700" cap="flat" cmpd="sng">
            <a:solidFill>
              <a:srgbClr val="33CC33"/>
            </a:solidFill>
            <a:prstDash val="solid"/>
            <a:round/>
            <a:headEnd type="none" w="med" len="med"/>
            <a:tailEnd type="stealth" w="med" len="med"/>
          </a:ln>
        </p:spPr>
        <p:txBody>
          <a:bodyPr>
            <a:spAutoFit/>
          </a:bodyPr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3" name="Text Box 29"/>
          <p:cNvSpPr txBox="1">
            <a:spLocks noChangeArrowheads="1"/>
          </p:cNvSpPr>
          <p:nvPr/>
        </p:nvSpPr>
        <p:spPr bwMode="auto">
          <a:xfrm>
            <a:off x="6509933" y="1615073"/>
            <a:ext cx="1477712" cy="2031325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</a:pPr>
            <a:r>
              <a:rPr lang="en-US" sz="2000">
                <a:solidFill>
                  <a:prstClr val="black"/>
                </a:solidFill>
                <a:latin typeface="Calibri"/>
              </a:rPr>
              <a:t>main()</a:t>
            </a:r>
          </a:p>
          <a:p>
            <a:pPr>
              <a:lnSpc>
                <a:spcPct val="90000"/>
              </a:lnSpc>
            </a:pPr>
            <a:r>
              <a:rPr lang="en-US" sz="2000">
                <a:solidFill>
                  <a:prstClr val="black"/>
                </a:solidFill>
                <a:latin typeface="Calibri"/>
              </a:rPr>
              <a:t>….</a:t>
            </a:r>
          </a:p>
          <a:p>
            <a:pPr>
              <a:lnSpc>
                <a:spcPct val="90000"/>
              </a:lnSpc>
            </a:pPr>
            <a:r>
              <a:rPr lang="en-US" sz="2000">
                <a:solidFill>
                  <a:prstClr val="black"/>
                </a:solidFill>
                <a:latin typeface="Calibri"/>
              </a:rPr>
              <a:t>for each …..{</a:t>
            </a:r>
          </a:p>
          <a:p>
            <a:pPr>
              <a:lnSpc>
                <a:spcPct val="90000"/>
              </a:lnSpc>
            </a:pPr>
            <a:r>
              <a:rPr lang="en-US" sz="2000">
                <a:solidFill>
                  <a:prstClr val="black"/>
                </a:solidFill>
                <a:latin typeface="Calibri"/>
              </a:rPr>
              <a:t>…….</a:t>
            </a:r>
          </a:p>
          <a:p>
            <a:pPr>
              <a:lnSpc>
                <a:spcPct val="90000"/>
              </a:lnSpc>
            </a:pPr>
            <a:r>
              <a:rPr lang="en-US" sz="2000">
                <a:solidFill>
                  <a:prstClr val="black"/>
                </a:solidFill>
                <a:latin typeface="Calibri"/>
              </a:rPr>
              <a:t>…….</a:t>
            </a:r>
          </a:p>
          <a:p>
            <a:pPr>
              <a:lnSpc>
                <a:spcPct val="90000"/>
              </a:lnSpc>
            </a:pPr>
            <a:r>
              <a:rPr lang="en-US" sz="2000">
                <a:solidFill>
                  <a:prstClr val="black"/>
                </a:solidFill>
                <a:latin typeface="Calibri"/>
              </a:rPr>
              <a:t>}</a:t>
            </a:r>
          </a:p>
          <a:p>
            <a:pPr>
              <a:lnSpc>
                <a:spcPct val="90000"/>
              </a:lnSpc>
            </a:pPr>
            <a:r>
              <a:rPr lang="en-US" sz="2000">
                <a:solidFill>
                  <a:prstClr val="black"/>
                </a:solidFill>
                <a:latin typeface="Calibri"/>
              </a:rPr>
              <a:t>.....</a:t>
            </a:r>
          </a:p>
        </p:txBody>
      </p:sp>
      <p:sp>
        <p:nvSpPr>
          <p:cNvPr id="104" name="Rectangle 30"/>
          <p:cNvSpPr>
            <a:spLocks noChangeArrowheads="1"/>
          </p:cNvSpPr>
          <p:nvPr/>
        </p:nvSpPr>
        <p:spPr bwMode="auto">
          <a:xfrm>
            <a:off x="6525346" y="2460482"/>
            <a:ext cx="1386574" cy="369332"/>
          </a:xfrm>
          <a:prstGeom prst="rect">
            <a:avLst/>
          </a:prstGeom>
          <a:noFill/>
          <a:ln w="19050" algn="ctr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5" name="Rectangle 31"/>
          <p:cNvSpPr>
            <a:spLocks noChangeArrowheads="1"/>
          </p:cNvSpPr>
          <p:nvPr/>
        </p:nvSpPr>
        <p:spPr bwMode="auto">
          <a:xfrm>
            <a:off x="6530848" y="2596020"/>
            <a:ext cx="1381883" cy="369332"/>
          </a:xfrm>
          <a:prstGeom prst="rect">
            <a:avLst/>
          </a:prstGeom>
          <a:solidFill>
            <a:srgbClr val="FFFF00">
              <a:alpha val="52940"/>
            </a:srgbClr>
          </a:solidFill>
          <a:ln w="12700" algn="ctr">
            <a:solidFill>
              <a:srgbClr val="FFFF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6" name="Line 33"/>
          <p:cNvSpPr>
            <a:spLocks noChangeShapeType="1"/>
          </p:cNvSpPr>
          <p:nvPr/>
        </p:nvSpPr>
        <p:spPr bwMode="auto">
          <a:xfrm flipV="1">
            <a:off x="8140054" y="3314530"/>
            <a:ext cx="560364" cy="405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7" name="Text Box 34"/>
          <p:cNvSpPr txBox="1">
            <a:spLocks noChangeArrowheads="1"/>
          </p:cNvSpPr>
          <p:nvPr/>
        </p:nvSpPr>
        <p:spPr bwMode="auto">
          <a:xfrm>
            <a:off x="7951240" y="1419190"/>
            <a:ext cx="1679242" cy="369332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</a:pPr>
            <a:r>
              <a:rPr lang="en-US" sz="2000">
                <a:solidFill>
                  <a:prstClr val="black"/>
                </a:solidFill>
                <a:latin typeface="Calibri"/>
              </a:rPr>
              <a:t>Master thread</a:t>
            </a:r>
          </a:p>
        </p:txBody>
      </p:sp>
      <p:sp>
        <p:nvSpPr>
          <p:cNvPr id="108" name="Line 38"/>
          <p:cNvSpPr>
            <a:spLocks noChangeShapeType="1"/>
          </p:cNvSpPr>
          <p:nvPr/>
        </p:nvSpPr>
        <p:spPr bwMode="auto">
          <a:xfrm>
            <a:off x="8456512" y="2634482"/>
            <a:ext cx="548948" cy="1828925"/>
          </a:xfrm>
          <a:prstGeom prst="line">
            <a:avLst/>
          </a:prstGeom>
          <a:noFill/>
          <a:ln w="12700">
            <a:solidFill>
              <a:schemeClr val="tx1"/>
            </a:solidFill>
            <a:prstDash val="lgDash"/>
            <a:round/>
            <a:headEnd/>
            <a:tailEnd type="stealth" w="med" len="med"/>
          </a:ln>
        </p:spPr>
        <p:txBody>
          <a:bodyPr wrap="square">
            <a:spAutoFit/>
          </a:bodyPr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9" name="Text Box 42"/>
          <p:cNvSpPr txBox="1">
            <a:spLocks noChangeArrowheads="1"/>
          </p:cNvSpPr>
          <p:nvPr/>
        </p:nvSpPr>
        <p:spPr bwMode="auto">
          <a:xfrm>
            <a:off x="6173578" y="981543"/>
            <a:ext cx="2880981" cy="446276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614363" indent="-360363"/>
            <a:r>
              <a:rPr lang="en-US" sz="2300" i="1">
                <a:solidFill>
                  <a:srgbClr val="0070C0"/>
                </a:solidFill>
                <a:latin typeface="Calibri"/>
              </a:rPr>
              <a:t>Application Program</a:t>
            </a:r>
          </a:p>
        </p:txBody>
      </p:sp>
      <p:sp>
        <p:nvSpPr>
          <p:cNvPr id="110" name="Freeform 47"/>
          <p:cNvSpPr>
            <a:spLocks/>
          </p:cNvSpPr>
          <p:nvPr/>
        </p:nvSpPr>
        <p:spPr bwMode="auto">
          <a:xfrm>
            <a:off x="8100960" y="1806903"/>
            <a:ext cx="62553" cy="369332"/>
          </a:xfrm>
          <a:custGeom>
            <a:avLst/>
            <a:gdLst>
              <a:gd name="T0" fmla="*/ 2147483647 w 111"/>
              <a:gd name="T1" fmla="*/ 0 h 2696"/>
              <a:gd name="T2" fmla="*/ 2147483647 w 111"/>
              <a:gd name="T3" fmla="*/ 2147483647 h 2696"/>
              <a:gd name="T4" fmla="*/ 2147483647 w 111"/>
              <a:gd name="T5" fmla="*/ 2147483647 h 2696"/>
              <a:gd name="T6" fmla="*/ 2147483647 w 111"/>
              <a:gd name="T7" fmla="*/ 2147483647 h 2696"/>
              <a:gd name="T8" fmla="*/ 2147483647 w 111"/>
              <a:gd name="T9" fmla="*/ 2147483647 h 2696"/>
              <a:gd name="T10" fmla="*/ 2147483647 w 111"/>
              <a:gd name="T11" fmla="*/ 2147483647 h 2696"/>
              <a:gd name="T12" fmla="*/ 2147483647 w 111"/>
              <a:gd name="T13" fmla="*/ 2147483647 h 2696"/>
              <a:gd name="T14" fmla="*/ 2147483647 w 111"/>
              <a:gd name="T15" fmla="*/ 2147483647 h 2696"/>
              <a:gd name="T16" fmla="*/ 2147483647 w 111"/>
              <a:gd name="T17" fmla="*/ 2147483647 h 2696"/>
              <a:gd name="T18" fmla="*/ 2147483647 w 111"/>
              <a:gd name="T19" fmla="*/ 2147483647 h 2696"/>
              <a:gd name="T20" fmla="*/ 2147483647 w 111"/>
              <a:gd name="T21" fmla="*/ 2147483647 h 2696"/>
              <a:gd name="T22" fmla="*/ 2147483647 w 111"/>
              <a:gd name="T23" fmla="*/ 2147483647 h 2696"/>
              <a:gd name="T24" fmla="*/ 2147483647 w 111"/>
              <a:gd name="T25" fmla="*/ 2147483647 h 269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111"/>
              <a:gd name="T40" fmla="*/ 0 h 2696"/>
              <a:gd name="T41" fmla="*/ 111 w 111"/>
              <a:gd name="T42" fmla="*/ 2696 h 269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111" h="2696">
                <a:moveTo>
                  <a:pt x="16" y="0"/>
                </a:moveTo>
                <a:cubicBezTo>
                  <a:pt x="32" y="101"/>
                  <a:pt x="48" y="202"/>
                  <a:pt x="54" y="277"/>
                </a:cubicBezTo>
                <a:cubicBezTo>
                  <a:pt x="60" y="352"/>
                  <a:pt x="59" y="385"/>
                  <a:pt x="54" y="453"/>
                </a:cubicBezTo>
                <a:cubicBezTo>
                  <a:pt x="49" y="521"/>
                  <a:pt x="18" y="579"/>
                  <a:pt x="24" y="684"/>
                </a:cubicBezTo>
                <a:cubicBezTo>
                  <a:pt x="30" y="789"/>
                  <a:pt x="88" y="991"/>
                  <a:pt x="93" y="1083"/>
                </a:cubicBezTo>
                <a:cubicBezTo>
                  <a:pt x="98" y="1175"/>
                  <a:pt x="68" y="1153"/>
                  <a:pt x="54" y="1237"/>
                </a:cubicBezTo>
                <a:cubicBezTo>
                  <a:pt x="40" y="1321"/>
                  <a:pt x="5" y="1508"/>
                  <a:pt x="8" y="1590"/>
                </a:cubicBezTo>
                <a:cubicBezTo>
                  <a:pt x="11" y="1672"/>
                  <a:pt x="65" y="1645"/>
                  <a:pt x="70" y="1728"/>
                </a:cubicBezTo>
                <a:cubicBezTo>
                  <a:pt x="75" y="1811"/>
                  <a:pt x="33" y="1989"/>
                  <a:pt x="39" y="2089"/>
                </a:cubicBezTo>
                <a:cubicBezTo>
                  <a:pt x="45" y="2189"/>
                  <a:pt x="105" y="2254"/>
                  <a:pt x="108" y="2327"/>
                </a:cubicBezTo>
                <a:cubicBezTo>
                  <a:pt x="111" y="2400"/>
                  <a:pt x="71" y="2476"/>
                  <a:pt x="54" y="2527"/>
                </a:cubicBezTo>
                <a:cubicBezTo>
                  <a:pt x="37" y="2578"/>
                  <a:pt x="16" y="2607"/>
                  <a:pt x="8" y="2635"/>
                </a:cubicBezTo>
                <a:cubicBezTo>
                  <a:pt x="0" y="2663"/>
                  <a:pt x="4" y="2679"/>
                  <a:pt x="8" y="2696"/>
                </a:cubicBezTo>
              </a:path>
            </a:pathLst>
          </a:custGeom>
          <a:noFill/>
          <a:ln w="19050" cap="flat" cmpd="sng">
            <a:solidFill>
              <a:srgbClr val="33CC33"/>
            </a:solidFill>
            <a:prstDash val="solid"/>
            <a:round/>
            <a:headEnd type="none" w="med" len="med"/>
            <a:tailEnd type="stealth" w="med" len="med"/>
          </a:ln>
        </p:spPr>
        <p:txBody>
          <a:bodyPr>
            <a:spAutoFit/>
          </a:bodyPr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1" name="Freeform 16"/>
          <p:cNvSpPr>
            <a:spLocks/>
          </p:cNvSpPr>
          <p:nvPr/>
        </p:nvSpPr>
        <p:spPr bwMode="auto">
          <a:xfrm>
            <a:off x="8641124" y="2266216"/>
            <a:ext cx="184731" cy="369332"/>
          </a:xfrm>
          <a:custGeom>
            <a:avLst/>
            <a:gdLst>
              <a:gd name="T0" fmla="*/ 2147483647 w 105"/>
              <a:gd name="T1" fmla="*/ 0 h 581"/>
              <a:gd name="T2" fmla="*/ 2147483647 w 105"/>
              <a:gd name="T3" fmla="*/ 2147483647 h 581"/>
              <a:gd name="T4" fmla="*/ 2147483647 w 105"/>
              <a:gd name="T5" fmla="*/ 2147483647 h 581"/>
              <a:gd name="T6" fmla="*/ 2147483647 w 105"/>
              <a:gd name="T7" fmla="*/ 2147483647 h 581"/>
              <a:gd name="T8" fmla="*/ 2147483647 w 105"/>
              <a:gd name="T9" fmla="*/ 2147483647 h 58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05"/>
              <a:gd name="T16" fmla="*/ 0 h 581"/>
              <a:gd name="T17" fmla="*/ 105 w 105"/>
              <a:gd name="T18" fmla="*/ 581 h 58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05" h="581">
                <a:moveTo>
                  <a:pt x="52" y="0"/>
                </a:moveTo>
                <a:cubicBezTo>
                  <a:pt x="26" y="66"/>
                  <a:pt x="0" y="133"/>
                  <a:pt x="4" y="194"/>
                </a:cubicBezTo>
                <a:cubicBezTo>
                  <a:pt x="8" y="255"/>
                  <a:pt x="60" y="319"/>
                  <a:pt x="76" y="363"/>
                </a:cubicBezTo>
                <a:cubicBezTo>
                  <a:pt x="92" y="407"/>
                  <a:pt x="105" y="424"/>
                  <a:pt x="101" y="460"/>
                </a:cubicBezTo>
                <a:cubicBezTo>
                  <a:pt x="97" y="496"/>
                  <a:pt x="56" y="557"/>
                  <a:pt x="52" y="581"/>
                </a:cubicBezTo>
              </a:path>
            </a:pathLst>
          </a:custGeom>
          <a:noFill/>
          <a:ln w="12700" cap="flat" cmpd="sng">
            <a:solidFill>
              <a:srgbClr val="33CC33"/>
            </a:solidFill>
            <a:prstDash val="solid"/>
            <a:round/>
            <a:headEnd type="none" w="med" len="med"/>
            <a:tailEnd type="stealth" w="med" len="med"/>
          </a:ln>
        </p:spPr>
        <p:txBody>
          <a:bodyPr wrap="none">
            <a:spAutoFit/>
          </a:bodyPr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12" name="Group 111"/>
          <p:cNvGrpSpPr/>
          <p:nvPr/>
        </p:nvGrpSpPr>
        <p:grpSpPr>
          <a:xfrm>
            <a:off x="6188461" y="4125148"/>
            <a:ext cx="2064813" cy="1979569"/>
            <a:chOff x="4405978" y="4373615"/>
            <a:chExt cx="2057443" cy="1973907"/>
          </a:xfrm>
        </p:grpSpPr>
        <p:sp>
          <p:nvSpPr>
            <p:cNvPr id="122" name="Oval 72"/>
            <p:cNvSpPr>
              <a:spLocks noChangeArrowheads="1"/>
            </p:cNvSpPr>
            <p:nvPr/>
          </p:nvSpPr>
          <p:spPr bwMode="auto">
            <a:xfrm>
              <a:off x="6378228" y="5183742"/>
              <a:ext cx="85193" cy="89202"/>
            </a:xfrm>
            <a:prstGeom prst="ellipse">
              <a:avLst/>
            </a:prstGeom>
            <a:noFill/>
            <a:ln w="19050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23" name="Oval 49"/>
            <p:cNvSpPr>
              <a:spLocks noChangeArrowheads="1"/>
            </p:cNvSpPr>
            <p:nvPr/>
          </p:nvSpPr>
          <p:spPr bwMode="auto">
            <a:xfrm>
              <a:off x="4665556" y="4832785"/>
              <a:ext cx="85193" cy="89202"/>
            </a:xfrm>
            <a:prstGeom prst="ellipse">
              <a:avLst/>
            </a:prstGeom>
            <a:solidFill>
              <a:srgbClr val="FF0000"/>
            </a:solidFill>
            <a:ln w="19050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24" name="Oval 50"/>
            <p:cNvSpPr>
              <a:spLocks noChangeArrowheads="1"/>
            </p:cNvSpPr>
            <p:nvPr/>
          </p:nvSpPr>
          <p:spPr bwMode="auto">
            <a:xfrm>
              <a:off x="4615615" y="5177893"/>
              <a:ext cx="85193" cy="87739"/>
            </a:xfrm>
            <a:prstGeom prst="ellipse">
              <a:avLst/>
            </a:prstGeom>
            <a:solidFill>
              <a:srgbClr val="FF0000"/>
            </a:solidFill>
            <a:ln w="19050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25" name="Oval 51"/>
            <p:cNvSpPr>
              <a:spLocks noChangeArrowheads="1"/>
            </p:cNvSpPr>
            <p:nvPr/>
          </p:nvSpPr>
          <p:spPr bwMode="auto">
            <a:xfrm>
              <a:off x="5095926" y="5158883"/>
              <a:ext cx="85193" cy="89201"/>
            </a:xfrm>
            <a:prstGeom prst="ellipse">
              <a:avLst/>
            </a:prstGeom>
            <a:noFill/>
            <a:ln w="19050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26" name="Oval 52"/>
            <p:cNvSpPr>
              <a:spLocks noChangeArrowheads="1"/>
            </p:cNvSpPr>
            <p:nvPr/>
          </p:nvSpPr>
          <p:spPr bwMode="auto">
            <a:xfrm>
              <a:off x="5407321" y="5366533"/>
              <a:ext cx="83725" cy="89201"/>
            </a:xfrm>
            <a:prstGeom prst="ellipse">
              <a:avLst/>
            </a:prstGeom>
            <a:noFill/>
            <a:ln w="19050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27" name="Oval 53"/>
            <p:cNvSpPr>
              <a:spLocks noChangeArrowheads="1"/>
            </p:cNvSpPr>
            <p:nvPr/>
          </p:nvSpPr>
          <p:spPr bwMode="auto">
            <a:xfrm>
              <a:off x="4821253" y="5476207"/>
              <a:ext cx="85193" cy="89202"/>
            </a:xfrm>
            <a:prstGeom prst="ellipse">
              <a:avLst/>
            </a:prstGeom>
            <a:noFill/>
            <a:ln w="19050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28" name="Oval 54"/>
            <p:cNvSpPr>
              <a:spLocks noChangeArrowheads="1"/>
            </p:cNvSpPr>
            <p:nvPr/>
          </p:nvSpPr>
          <p:spPr bwMode="auto">
            <a:xfrm>
              <a:off x="5164962" y="5626827"/>
              <a:ext cx="85193" cy="89201"/>
            </a:xfrm>
            <a:prstGeom prst="ellipse">
              <a:avLst/>
            </a:prstGeom>
            <a:noFill/>
            <a:ln w="19050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29" name="Oval 55"/>
            <p:cNvSpPr>
              <a:spLocks noChangeArrowheads="1"/>
            </p:cNvSpPr>
            <p:nvPr/>
          </p:nvSpPr>
          <p:spPr bwMode="auto">
            <a:xfrm>
              <a:off x="4874131" y="5884196"/>
              <a:ext cx="85193" cy="87739"/>
            </a:xfrm>
            <a:prstGeom prst="ellipse">
              <a:avLst/>
            </a:prstGeom>
            <a:solidFill>
              <a:srgbClr val="FF0000"/>
            </a:solidFill>
            <a:ln w="19050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30" name="Oval 56"/>
            <p:cNvSpPr>
              <a:spLocks noChangeArrowheads="1"/>
            </p:cNvSpPr>
            <p:nvPr/>
          </p:nvSpPr>
          <p:spPr bwMode="auto">
            <a:xfrm>
              <a:off x="5865601" y="5954387"/>
              <a:ext cx="85193" cy="89201"/>
            </a:xfrm>
            <a:prstGeom prst="ellipse">
              <a:avLst/>
            </a:prstGeom>
            <a:noFill/>
            <a:ln w="19050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31" name="Oval 57"/>
            <p:cNvSpPr>
              <a:spLocks noChangeArrowheads="1"/>
            </p:cNvSpPr>
            <p:nvPr/>
          </p:nvSpPr>
          <p:spPr bwMode="auto">
            <a:xfrm>
              <a:off x="5179651" y="5958774"/>
              <a:ext cx="85193" cy="89202"/>
            </a:xfrm>
            <a:prstGeom prst="ellipse">
              <a:avLst/>
            </a:prstGeom>
            <a:noFill/>
            <a:ln w="19050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32" name="Oval 58"/>
            <p:cNvSpPr>
              <a:spLocks noChangeArrowheads="1"/>
            </p:cNvSpPr>
            <p:nvPr/>
          </p:nvSpPr>
          <p:spPr bwMode="auto">
            <a:xfrm>
              <a:off x="5388227" y="4968781"/>
              <a:ext cx="83724" cy="87739"/>
            </a:xfrm>
            <a:prstGeom prst="ellipse">
              <a:avLst/>
            </a:prstGeom>
            <a:noFill/>
            <a:ln w="19050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33" name="Oval 59"/>
            <p:cNvSpPr>
              <a:spLocks noChangeArrowheads="1"/>
            </p:cNvSpPr>
            <p:nvPr/>
          </p:nvSpPr>
          <p:spPr bwMode="auto">
            <a:xfrm>
              <a:off x="5671713" y="5289029"/>
              <a:ext cx="82255" cy="87739"/>
            </a:xfrm>
            <a:prstGeom prst="ellipse">
              <a:avLst/>
            </a:prstGeom>
            <a:solidFill>
              <a:srgbClr val="FF0000"/>
            </a:solidFill>
            <a:ln w="19050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34" name="Oval 60"/>
            <p:cNvSpPr>
              <a:spLocks noChangeArrowheads="1"/>
            </p:cNvSpPr>
            <p:nvPr/>
          </p:nvSpPr>
          <p:spPr bwMode="auto">
            <a:xfrm>
              <a:off x="5615897" y="5821315"/>
              <a:ext cx="85193" cy="89202"/>
            </a:xfrm>
            <a:prstGeom prst="ellipse">
              <a:avLst/>
            </a:prstGeom>
            <a:noFill/>
            <a:ln w="19050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35" name="Oval 61"/>
            <p:cNvSpPr>
              <a:spLocks noChangeArrowheads="1"/>
            </p:cNvSpPr>
            <p:nvPr/>
          </p:nvSpPr>
          <p:spPr bwMode="auto">
            <a:xfrm>
              <a:off x="4771312" y="4537395"/>
              <a:ext cx="83724" cy="89202"/>
            </a:xfrm>
            <a:prstGeom prst="ellipse">
              <a:avLst/>
            </a:prstGeom>
            <a:noFill/>
            <a:ln w="19050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36" name="Oval 62"/>
            <p:cNvSpPr>
              <a:spLocks noChangeArrowheads="1"/>
            </p:cNvSpPr>
            <p:nvPr/>
          </p:nvSpPr>
          <p:spPr bwMode="auto">
            <a:xfrm>
              <a:off x="5222247" y="4468666"/>
              <a:ext cx="86662" cy="89201"/>
            </a:xfrm>
            <a:prstGeom prst="ellipse">
              <a:avLst/>
            </a:prstGeom>
            <a:noFill/>
            <a:ln w="19050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37" name="Oval 63"/>
            <p:cNvSpPr>
              <a:spLocks noChangeArrowheads="1"/>
            </p:cNvSpPr>
            <p:nvPr/>
          </p:nvSpPr>
          <p:spPr bwMode="auto">
            <a:xfrm>
              <a:off x="5094458" y="4847408"/>
              <a:ext cx="83724" cy="87739"/>
            </a:xfrm>
            <a:prstGeom prst="ellipse">
              <a:avLst/>
            </a:prstGeom>
            <a:noFill/>
            <a:ln w="19050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38" name="Oval 64"/>
            <p:cNvSpPr>
              <a:spLocks noChangeArrowheads="1"/>
            </p:cNvSpPr>
            <p:nvPr/>
          </p:nvSpPr>
          <p:spPr bwMode="auto">
            <a:xfrm>
              <a:off x="5579176" y="4552018"/>
              <a:ext cx="83724" cy="87739"/>
            </a:xfrm>
            <a:prstGeom prst="ellipse">
              <a:avLst/>
            </a:prstGeom>
            <a:solidFill>
              <a:srgbClr val="FF0000"/>
            </a:solidFill>
            <a:ln w="19050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39" name="Oval 65"/>
            <p:cNvSpPr>
              <a:spLocks noChangeArrowheads="1"/>
            </p:cNvSpPr>
            <p:nvPr/>
          </p:nvSpPr>
          <p:spPr bwMode="auto">
            <a:xfrm>
              <a:off x="5643806" y="4857645"/>
              <a:ext cx="83724" cy="87739"/>
            </a:xfrm>
            <a:prstGeom prst="ellipse">
              <a:avLst/>
            </a:prstGeom>
            <a:noFill/>
            <a:ln w="19050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40" name="Oval 66"/>
            <p:cNvSpPr>
              <a:spLocks noChangeArrowheads="1"/>
            </p:cNvSpPr>
            <p:nvPr/>
          </p:nvSpPr>
          <p:spPr bwMode="auto">
            <a:xfrm>
              <a:off x="5968420" y="4749433"/>
              <a:ext cx="83725" cy="87739"/>
            </a:xfrm>
            <a:prstGeom prst="ellipse">
              <a:avLst/>
            </a:prstGeom>
            <a:noFill/>
            <a:ln w="19050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41" name="Oval 67"/>
            <p:cNvSpPr>
              <a:spLocks noChangeArrowheads="1"/>
            </p:cNvSpPr>
            <p:nvPr/>
          </p:nvSpPr>
          <p:spPr bwMode="auto">
            <a:xfrm>
              <a:off x="5762781" y="5596117"/>
              <a:ext cx="85193" cy="89202"/>
            </a:xfrm>
            <a:prstGeom prst="ellipse">
              <a:avLst/>
            </a:prstGeom>
            <a:noFill/>
            <a:ln w="19050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42" name="Oval 68"/>
            <p:cNvSpPr>
              <a:spLocks noChangeArrowheads="1"/>
            </p:cNvSpPr>
            <p:nvPr/>
          </p:nvSpPr>
          <p:spPr bwMode="auto">
            <a:xfrm>
              <a:off x="5868538" y="5098927"/>
              <a:ext cx="83725" cy="89202"/>
            </a:xfrm>
            <a:prstGeom prst="ellipse">
              <a:avLst/>
            </a:prstGeom>
            <a:noFill/>
            <a:ln w="19050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43" name="Oval 69"/>
            <p:cNvSpPr>
              <a:spLocks noChangeArrowheads="1"/>
            </p:cNvSpPr>
            <p:nvPr/>
          </p:nvSpPr>
          <p:spPr bwMode="auto">
            <a:xfrm>
              <a:off x="6077114" y="4981942"/>
              <a:ext cx="83725" cy="89202"/>
            </a:xfrm>
            <a:prstGeom prst="ellipse">
              <a:avLst/>
            </a:prstGeom>
            <a:noFill/>
            <a:ln w="19050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44" name="Oval 70"/>
            <p:cNvSpPr>
              <a:spLocks noChangeArrowheads="1"/>
            </p:cNvSpPr>
            <p:nvPr/>
          </p:nvSpPr>
          <p:spPr bwMode="auto">
            <a:xfrm>
              <a:off x="6031580" y="5351910"/>
              <a:ext cx="83724" cy="87739"/>
            </a:xfrm>
            <a:prstGeom prst="ellipse">
              <a:avLst/>
            </a:prstGeom>
            <a:noFill/>
            <a:ln w="19050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45" name="Oval 71"/>
            <p:cNvSpPr>
              <a:spLocks noChangeArrowheads="1"/>
            </p:cNvSpPr>
            <p:nvPr/>
          </p:nvSpPr>
          <p:spPr bwMode="auto">
            <a:xfrm>
              <a:off x="6094740" y="5673621"/>
              <a:ext cx="85193" cy="89201"/>
            </a:xfrm>
            <a:prstGeom prst="ellipse">
              <a:avLst/>
            </a:prstGeom>
            <a:noFill/>
            <a:ln w="19050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46" name="Line 73"/>
            <p:cNvSpPr>
              <a:spLocks noChangeShapeType="1"/>
            </p:cNvSpPr>
            <p:nvPr/>
          </p:nvSpPr>
          <p:spPr bwMode="auto">
            <a:xfrm flipH="1">
              <a:off x="4725778" y="4622210"/>
              <a:ext cx="66098" cy="219349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47" name="Line 74"/>
            <p:cNvSpPr>
              <a:spLocks noChangeShapeType="1"/>
            </p:cNvSpPr>
            <p:nvPr/>
          </p:nvSpPr>
          <p:spPr bwMode="auto">
            <a:xfrm flipV="1">
              <a:off x="4844754" y="4533009"/>
              <a:ext cx="395119" cy="4825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48" name="Line 75"/>
            <p:cNvSpPr>
              <a:spLocks noChangeShapeType="1"/>
            </p:cNvSpPr>
            <p:nvPr/>
          </p:nvSpPr>
          <p:spPr bwMode="auto">
            <a:xfrm>
              <a:off x="4750748" y="4889816"/>
              <a:ext cx="336365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49" name="Line 76"/>
            <p:cNvSpPr>
              <a:spLocks noChangeShapeType="1"/>
            </p:cNvSpPr>
            <p:nvPr/>
          </p:nvSpPr>
          <p:spPr bwMode="auto">
            <a:xfrm flipH="1">
              <a:off x="5147336" y="4549094"/>
              <a:ext cx="108694" cy="31732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50" name="Line 77"/>
            <p:cNvSpPr>
              <a:spLocks noChangeShapeType="1"/>
            </p:cNvSpPr>
            <p:nvPr/>
          </p:nvSpPr>
          <p:spPr bwMode="auto">
            <a:xfrm flipH="1">
              <a:off x="4658211" y="4913213"/>
              <a:ext cx="24971" cy="27491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51" name="Line 78"/>
            <p:cNvSpPr>
              <a:spLocks noChangeShapeType="1"/>
            </p:cNvSpPr>
            <p:nvPr/>
          </p:nvSpPr>
          <p:spPr bwMode="auto">
            <a:xfrm>
              <a:off x="4658211" y="5270020"/>
              <a:ext cx="167448" cy="21057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52" name="Line 79"/>
            <p:cNvSpPr>
              <a:spLocks noChangeShapeType="1"/>
            </p:cNvSpPr>
            <p:nvPr/>
          </p:nvSpPr>
          <p:spPr bwMode="auto">
            <a:xfrm flipV="1">
              <a:off x="4885882" y="5229075"/>
              <a:ext cx="218857" cy="25152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53" name="Line 80"/>
            <p:cNvSpPr>
              <a:spLocks noChangeShapeType="1"/>
            </p:cNvSpPr>
            <p:nvPr/>
          </p:nvSpPr>
          <p:spPr bwMode="auto">
            <a:xfrm>
              <a:off x="4699338" y="5221763"/>
              <a:ext cx="39658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54" name="Line 81"/>
            <p:cNvSpPr>
              <a:spLocks noChangeShapeType="1"/>
            </p:cNvSpPr>
            <p:nvPr/>
          </p:nvSpPr>
          <p:spPr bwMode="auto">
            <a:xfrm>
              <a:off x="5137054" y="4930761"/>
              <a:ext cx="0" cy="22666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55" name="Line 82"/>
            <p:cNvSpPr>
              <a:spLocks noChangeShapeType="1"/>
            </p:cNvSpPr>
            <p:nvPr/>
          </p:nvSpPr>
          <p:spPr bwMode="auto">
            <a:xfrm>
              <a:off x="5289814" y="4549094"/>
              <a:ext cx="126321" cy="429923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56" name="Line 83"/>
            <p:cNvSpPr>
              <a:spLocks noChangeShapeType="1"/>
            </p:cNvSpPr>
            <p:nvPr/>
          </p:nvSpPr>
          <p:spPr bwMode="auto">
            <a:xfrm flipH="1" flipV="1">
              <a:off x="4868256" y="5562484"/>
              <a:ext cx="33783" cy="323173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57" name="Line 84"/>
            <p:cNvSpPr>
              <a:spLocks noChangeShapeType="1"/>
            </p:cNvSpPr>
            <p:nvPr/>
          </p:nvSpPr>
          <p:spPr bwMode="auto">
            <a:xfrm flipV="1">
              <a:off x="4951980" y="5682395"/>
              <a:ext cx="211514" cy="22812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58" name="Line 85"/>
            <p:cNvSpPr>
              <a:spLocks noChangeShapeType="1"/>
            </p:cNvSpPr>
            <p:nvPr/>
          </p:nvSpPr>
          <p:spPr bwMode="auto">
            <a:xfrm>
              <a:off x="4894695" y="5537624"/>
              <a:ext cx="268798" cy="112599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59" name="Line 86"/>
            <p:cNvSpPr>
              <a:spLocks noChangeShapeType="1"/>
            </p:cNvSpPr>
            <p:nvPr/>
          </p:nvSpPr>
          <p:spPr bwMode="auto">
            <a:xfrm flipV="1">
              <a:off x="5231060" y="5439649"/>
              <a:ext cx="185074" cy="194489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60" name="Line 87"/>
            <p:cNvSpPr>
              <a:spLocks noChangeShapeType="1"/>
            </p:cNvSpPr>
            <p:nvPr/>
          </p:nvSpPr>
          <p:spPr bwMode="auto">
            <a:xfrm>
              <a:off x="5154680" y="5229075"/>
              <a:ext cx="268799" cy="13745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61" name="Line 88"/>
            <p:cNvSpPr>
              <a:spLocks noChangeShapeType="1"/>
            </p:cNvSpPr>
            <p:nvPr/>
          </p:nvSpPr>
          <p:spPr bwMode="auto">
            <a:xfrm>
              <a:off x="4927010" y="5958774"/>
              <a:ext cx="252641" cy="3217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62" name="Line 89"/>
            <p:cNvSpPr>
              <a:spLocks noChangeShapeType="1"/>
            </p:cNvSpPr>
            <p:nvPr/>
          </p:nvSpPr>
          <p:spPr bwMode="auto">
            <a:xfrm>
              <a:off x="5213434" y="5723340"/>
              <a:ext cx="0" cy="22666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63" name="Line 90"/>
            <p:cNvSpPr>
              <a:spLocks noChangeShapeType="1"/>
            </p:cNvSpPr>
            <p:nvPr/>
          </p:nvSpPr>
          <p:spPr bwMode="auto">
            <a:xfrm flipV="1">
              <a:off x="5264844" y="5885657"/>
              <a:ext cx="352523" cy="112599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64" name="Line 91"/>
            <p:cNvSpPr>
              <a:spLocks noChangeShapeType="1"/>
            </p:cNvSpPr>
            <p:nvPr/>
          </p:nvSpPr>
          <p:spPr bwMode="auto">
            <a:xfrm>
              <a:off x="5289814" y="4525697"/>
              <a:ext cx="302582" cy="4825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65" name="Line 92"/>
            <p:cNvSpPr>
              <a:spLocks noChangeShapeType="1"/>
            </p:cNvSpPr>
            <p:nvPr/>
          </p:nvSpPr>
          <p:spPr bwMode="auto">
            <a:xfrm>
              <a:off x="5617366" y="4629522"/>
              <a:ext cx="51409" cy="23689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66" name="Line 93"/>
            <p:cNvSpPr>
              <a:spLocks noChangeShapeType="1"/>
            </p:cNvSpPr>
            <p:nvPr/>
          </p:nvSpPr>
          <p:spPr bwMode="auto">
            <a:xfrm flipV="1">
              <a:off x="5467544" y="4913213"/>
              <a:ext cx="167448" cy="7311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67" name="Line 94"/>
            <p:cNvSpPr>
              <a:spLocks noChangeShapeType="1"/>
            </p:cNvSpPr>
            <p:nvPr/>
          </p:nvSpPr>
          <p:spPr bwMode="auto">
            <a:xfrm>
              <a:off x="5668775" y="4606125"/>
              <a:ext cx="302582" cy="16085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68" name="Line 95"/>
            <p:cNvSpPr>
              <a:spLocks noChangeShapeType="1"/>
            </p:cNvSpPr>
            <p:nvPr/>
          </p:nvSpPr>
          <p:spPr bwMode="auto">
            <a:xfrm flipV="1">
              <a:off x="5501327" y="5351910"/>
              <a:ext cx="176261" cy="4679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69" name="Line 96"/>
            <p:cNvSpPr>
              <a:spLocks noChangeShapeType="1"/>
            </p:cNvSpPr>
            <p:nvPr/>
          </p:nvSpPr>
          <p:spPr bwMode="auto">
            <a:xfrm flipH="1">
              <a:off x="5423479" y="5060907"/>
              <a:ext cx="19095" cy="3144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70" name="Line 97"/>
            <p:cNvSpPr>
              <a:spLocks noChangeShapeType="1"/>
            </p:cNvSpPr>
            <p:nvPr/>
          </p:nvSpPr>
          <p:spPr bwMode="auto">
            <a:xfrm flipV="1">
              <a:off x="5752500" y="5182280"/>
              <a:ext cx="126321" cy="11991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71" name="Line 98"/>
            <p:cNvSpPr>
              <a:spLocks noChangeShapeType="1"/>
            </p:cNvSpPr>
            <p:nvPr/>
          </p:nvSpPr>
          <p:spPr bwMode="auto">
            <a:xfrm flipV="1">
              <a:off x="5686402" y="5675083"/>
              <a:ext cx="101351" cy="15208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72" name="Line 99"/>
            <p:cNvSpPr>
              <a:spLocks noChangeShapeType="1"/>
            </p:cNvSpPr>
            <p:nvPr/>
          </p:nvSpPr>
          <p:spPr bwMode="auto">
            <a:xfrm>
              <a:off x="5693746" y="5876884"/>
              <a:ext cx="177730" cy="9066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73" name="Line 100"/>
            <p:cNvSpPr>
              <a:spLocks noChangeShapeType="1"/>
            </p:cNvSpPr>
            <p:nvPr/>
          </p:nvSpPr>
          <p:spPr bwMode="auto">
            <a:xfrm>
              <a:off x="5736342" y="5366533"/>
              <a:ext cx="58754" cy="22666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74" name="Line 101"/>
            <p:cNvSpPr>
              <a:spLocks noChangeShapeType="1"/>
            </p:cNvSpPr>
            <p:nvPr/>
          </p:nvSpPr>
          <p:spPr bwMode="auto">
            <a:xfrm flipV="1">
              <a:off x="5837693" y="5423563"/>
              <a:ext cx="192418" cy="203263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75" name="Line 102"/>
            <p:cNvSpPr>
              <a:spLocks noChangeShapeType="1"/>
            </p:cNvSpPr>
            <p:nvPr/>
          </p:nvSpPr>
          <p:spPr bwMode="auto">
            <a:xfrm>
              <a:off x="5939043" y="5173506"/>
              <a:ext cx="116039" cy="178403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76" name="Line 103"/>
            <p:cNvSpPr>
              <a:spLocks noChangeShapeType="1"/>
            </p:cNvSpPr>
            <p:nvPr/>
          </p:nvSpPr>
          <p:spPr bwMode="auto">
            <a:xfrm flipV="1">
              <a:off x="5718716" y="4791840"/>
              <a:ext cx="252641" cy="9066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77" name="Line 104"/>
            <p:cNvSpPr>
              <a:spLocks noChangeShapeType="1"/>
            </p:cNvSpPr>
            <p:nvPr/>
          </p:nvSpPr>
          <p:spPr bwMode="auto">
            <a:xfrm flipV="1">
              <a:off x="6106491" y="5246623"/>
              <a:ext cx="277612" cy="12868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78" name="Line 105"/>
            <p:cNvSpPr>
              <a:spLocks noChangeShapeType="1"/>
            </p:cNvSpPr>
            <p:nvPr/>
          </p:nvSpPr>
          <p:spPr bwMode="auto">
            <a:xfrm flipV="1">
              <a:off x="5953731" y="5043359"/>
              <a:ext cx="118977" cy="7311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79" name="Line 106"/>
            <p:cNvSpPr>
              <a:spLocks noChangeShapeType="1"/>
            </p:cNvSpPr>
            <p:nvPr/>
          </p:nvSpPr>
          <p:spPr bwMode="auto">
            <a:xfrm>
              <a:off x="6022767" y="4832785"/>
              <a:ext cx="76380" cy="15354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80" name="Line 107"/>
            <p:cNvSpPr>
              <a:spLocks noChangeShapeType="1"/>
            </p:cNvSpPr>
            <p:nvPr/>
          </p:nvSpPr>
          <p:spPr bwMode="auto">
            <a:xfrm>
              <a:off x="6156432" y="5043359"/>
              <a:ext cx="227671" cy="14477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81" name="Line 108"/>
            <p:cNvSpPr>
              <a:spLocks noChangeShapeType="1"/>
            </p:cNvSpPr>
            <p:nvPr/>
          </p:nvSpPr>
          <p:spPr bwMode="auto">
            <a:xfrm flipV="1">
              <a:off x="5946387" y="5755511"/>
              <a:ext cx="167448" cy="203263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82" name="Line 109"/>
            <p:cNvSpPr>
              <a:spLocks noChangeShapeType="1"/>
            </p:cNvSpPr>
            <p:nvPr/>
          </p:nvSpPr>
          <p:spPr bwMode="auto">
            <a:xfrm flipV="1">
              <a:off x="6165245" y="5262708"/>
              <a:ext cx="227671" cy="41968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83" name="Line 110"/>
            <p:cNvSpPr>
              <a:spLocks noChangeShapeType="1"/>
            </p:cNvSpPr>
            <p:nvPr/>
          </p:nvSpPr>
          <p:spPr bwMode="auto">
            <a:xfrm>
              <a:off x="5845037" y="5658998"/>
              <a:ext cx="254110" cy="3948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84" name="Line 111"/>
            <p:cNvSpPr>
              <a:spLocks noChangeShapeType="1"/>
            </p:cNvSpPr>
            <p:nvPr/>
          </p:nvSpPr>
          <p:spPr bwMode="auto">
            <a:xfrm>
              <a:off x="5474888" y="5446960"/>
              <a:ext cx="168918" cy="39775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85" name="Line 112"/>
            <p:cNvSpPr>
              <a:spLocks noChangeShapeType="1"/>
            </p:cNvSpPr>
            <p:nvPr/>
          </p:nvSpPr>
          <p:spPr bwMode="auto">
            <a:xfrm flipV="1">
              <a:off x="5172306" y="4995103"/>
              <a:ext cx="916559" cy="21057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86" name="Freeform 113"/>
            <p:cNvSpPr>
              <a:spLocks/>
            </p:cNvSpPr>
            <p:nvPr/>
          </p:nvSpPr>
          <p:spPr bwMode="auto">
            <a:xfrm>
              <a:off x="4503983" y="4382389"/>
              <a:ext cx="487656" cy="691679"/>
            </a:xfrm>
            <a:custGeom>
              <a:avLst/>
              <a:gdLst>
                <a:gd name="T0" fmla="*/ 2147483647 w 444"/>
                <a:gd name="T1" fmla="*/ 2147483647 h 656"/>
                <a:gd name="T2" fmla="*/ 2147483647 w 444"/>
                <a:gd name="T3" fmla="*/ 2147483647 h 656"/>
                <a:gd name="T4" fmla="*/ 2147483647 w 444"/>
                <a:gd name="T5" fmla="*/ 2147483647 h 656"/>
                <a:gd name="T6" fmla="*/ 2147483647 w 444"/>
                <a:gd name="T7" fmla="*/ 2147483647 h 656"/>
                <a:gd name="T8" fmla="*/ 2147483647 w 444"/>
                <a:gd name="T9" fmla="*/ 2147483647 h 656"/>
                <a:gd name="T10" fmla="*/ 2147483647 w 444"/>
                <a:gd name="T11" fmla="*/ 2147483647 h 656"/>
                <a:gd name="T12" fmla="*/ 2147483647 w 444"/>
                <a:gd name="T13" fmla="*/ 2147483647 h 65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444"/>
                <a:gd name="T22" fmla="*/ 0 h 656"/>
                <a:gd name="T23" fmla="*/ 444 w 444"/>
                <a:gd name="T24" fmla="*/ 656 h 65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444" h="656">
                  <a:moveTo>
                    <a:pt x="294" y="13"/>
                  </a:moveTo>
                  <a:cubicBezTo>
                    <a:pt x="235" y="26"/>
                    <a:pt x="132" y="131"/>
                    <a:pt x="87" y="220"/>
                  </a:cubicBezTo>
                  <a:cubicBezTo>
                    <a:pt x="42" y="309"/>
                    <a:pt x="0" y="481"/>
                    <a:pt x="25" y="550"/>
                  </a:cubicBezTo>
                  <a:cubicBezTo>
                    <a:pt x="50" y="619"/>
                    <a:pt x="187" y="656"/>
                    <a:pt x="240" y="635"/>
                  </a:cubicBezTo>
                  <a:cubicBezTo>
                    <a:pt x="293" y="614"/>
                    <a:pt x="307" y="509"/>
                    <a:pt x="340" y="427"/>
                  </a:cubicBezTo>
                  <a:cubicBezTo>
                    <a:pt x="373" y="345"/>
                    <a:pt x="444" y="215"/>
                    <a:pt x="440" y="143"/>
                  </a:cubicBezTo>
                  <a:cubicBezTo>
                    <a:pt x="436" y="71"/>
                    <a:pt x="353" y="0"/>
                    <a:pt x="294" y="13"/>
                  </a:cubicBezTo>
                  <a:close/>
                </a:path>
              </a:pathLst>
            </a:custGeom>
            <a:solidFill>
              <a:srgbClr val="00FFFF">
                <a:alpha val="10196"/>
              </a:srgbClr>
            </a:solidFill>
            <a:ln w="6350" cap="flat" cmpd="sng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87" name="Freeform 114"/>
            <p:cNvSpPr>
              <a:spLocks/>
            </p:cNvSpPr>
            <p:nvPr/>
          </p:nvSpPr>
          <p:spPr bwMode="auto">
            <a:xfrm>
              <a:off x="5508672" y="4373615"/>
              <a:ext cx="653635" cy="668282"/>
            </a:xfrm>
            <a:custGeom>
              <a:avLst/>
              <a:gdLst>
                <a:gd name="T0" fmla="*/ 2147483647 w 743"/>
                <a:gd name="T1" fmla="*/ 2147483647 h 681"/>
                <a:gd name="T2" fmla="*/ 2147483647 w 743"/>
                <a:gd name="T3" fmla="*/ 2147483647 h 681"/>
                <a:gd name="T4" fmla="*/ 2147483647 w 743"/>
                <a:gd name="T5" fmla="*/ 2147483647 h 681"/>
                <a:gd name="T6" fmla="*/ 2147483647 w 743"/>
                <a:gd name="T7" fmla="*/ 2147483647 h 681"/>
                <a:gd name="T8" fmla="*/ 2147483647 w 743"/>
                <a:gd name="T9" fmla="*/ 2147483647 h 681"/>
                <a:gd name="T10" fmla="*/ 2147483647 w 743"/>
                <a:gd name="T11" fmla="*/ 2147483647 h 68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43"/>
                <a:gd name="T19" fmla="*/ 0 h 681"/>
                <a:gd name="T20" fmla="*/ 743 w 743"/>
                <a:gd name="T21" fmla="*/ 681 h 681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43" h="681">
                  <a:moveTo>
                    <a:pt x="77" y="28"/>
                  </a:moveTo>
                  <a:cubicBezTo>
                    <a:pt x="0" y="56"/>
                    <a:pt x="21" y="200"/>
                    <a:pt x="31" y="305"/>
                  </a:cubicBezTo>
                  <a:cubicBezTo>
                    <a:pt x="41" y="410"/>
                    <a:pt x="29" y="635"/>
                    <a:pt x="138" y="658"/>
                  </a:cubicBezTo>
                  <a:cubicBezTo>
                    <a:pt x="247" y="681"/>
                    <a:pt x="625" y="530"/>
                    <a:pt x="684" y="443"/>
                  </a:cubicBezTo>
                  <a:cubicBezTo>
                    <a:pt x="743" y="356"/>
                    <a:pt x="593" y="205"/>
                    <a:pt x="492" y="136"/>
                  </a:cubicBezTo>
                  <a:cubicBezTo>
                    <a:pt x="391" y="67"/>
                    <a:pt x="154" y="0"/>
                    <a:pt x="77" y="28"/>
                  </a:cubicBezTo>
                  <a:close/>
                </a:path>
              </a:pathLst>
            </a:custGeom>
            <a:solidFill>
              <a:srgbClr val="00FFFF">
                <a:alpha val="10196"/>
              </a:srgbClr>
            </a:solidFill>
            <a:ln w="6350" cap="flat" cmpd="sng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88" name="Freeform 115"/>
            <p:cNvSpPr>
              <a:spLocks/>
            </p:cNvSpPr>
            <p:nvPr/>
          </p:nvSpPr>
          <p:spPr bwMode="auto">
            <a:xfrm>
              <a:off x="5583583" y="5161808"/>
              <a:ext cx="386306" cy="625874"/>
            </a:xfrm>
            <a:custGeom>
              <a:avLst/>
              <a:gdLst>
                <a:gd name="T0" fmla="*/ 2147483647 w 352"/>
                <a:gd name="T1" fmla="*/ 2147483647 h 593"/>
                <a:gd name="T2" fmla="*/ 2147483647 w 352"/>
                <a:gd name="T3" fmla="*/ 2147483647 h 593"/>
                <a:gd name="T4" fmla="*/ 2147483647 w 352"/>
                <a:gd name="T5" fmla="*/ 2147483647 h 593"/>
                <a:gd name="T6" fmla="*/ 2147483647 w 352"/>
                <a:gd name="T7" fmla="*/ 2147483647 h 593"/>
                <a:gd name="T8" fmla="*/ 2147483647 w 352"/>
                <a:gd name="T9" fmla="*/ 2147483647 h 593"/>
                <a:gd name="T10" fmla="*/ 2147483647 w 352"/>
                <a:gd name="T11" fmla="*/ 2147483647 h 593"/>
                <a:gd name="T12" fmla="*/ 2147483647 w 352"/>
                <a:gd name="T13" fmla="*/ 2147483647 h 593"/>
                <a:gd name="T14" fmla="*/ 2147483647 w 352"/>
                <a:gd name="T15" fmla="*/ 2147483647 h 593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352"/>
                <a:gd name="T25" fmla="*/ 0 h 593"/>
                <a:gd name="T26" fmla="*/ 352 w 352"/>
                <a:gd name="T27" fmla="*/ 593 h 593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352" h="593">
                  <a:moveTo>
                    <a:pt x="54" y="42"/>
                  </a:moveTo>
                  <a:cubicBezTo>
                    <a:pt x="26" y="84"/>
                    <a:pt x="0" y="220"/>
                    <a:pt x="8" y="295"/>
                  </a:cubicBezTo>
                  <a:cubicBezTo>
                    <a:pt x="16" y="370"/>
                    <a:pt x="62" y="448"/>
                    <a:pt x="100" y="495"/>
                  </a:cubicBezTo>
                  <a:cubicBezTo>
                    <a:pt x="138" y="542"/>
                    <a:pt x="197" y="593"/>
                    <a:pt x="238" y="579"/>
                  </a:cubicBezTo>
                  <a:cubicBezTo>
                    <a:pt x="279" y="565"/>
                    <a:pt x="340" y="473"/>
                    <a:pt x="346" y="410"/>
                  </a:cubicBezTo>
                  <a:cubicBezTo>
                    <a:pt x="352" y="347"/>
                    <a:pt x="305" y="264"/>
                    <a:pt x="277" y="203"/>
                  </a:cubicBezTo>
                  <a:cubicBezTo>
                    <a:pt x="249" y="142"/>
                    <a:pt x="213" y="70"/>
                    <a:pt x="177" y="42"/>
                  </a:cubicBezTo>
                  <a:cubicBezTo>
                    <a:pt x="141" y="14"/>
                    <a:pt x="82" y="0"/>
                    <a:pt x="54" y="42"/>
                  </a:cubicBezTo>
                  <a:close/>
                </a:path>
              </a:pathLst>
            </a:custGeom>
            <a:solidFill>
              <a:srgbClr val="00FFFF">
                <a:alpha val="10196"/>
              </a:srgbClr>
            </a:solidFill>
            <a:ln w="6350" cap="flat" cmpd="sng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89" name="Freeform 116"/>
            <p:cNvSpPr>
              <a:spLocks/>
            </p:cNvSpPr>
            <p:nvPr/>
          </p:nvSpPr>
          <p:spPr bwMode="auto">
            <a:xfrm>
              <a:off x="4702276" y="5830089"/>
              <a:ext cx="1415966" cy="489879"/>
            </a:xfrm>
            <a:custGeom>
              <a:avLst/>
              <a:gdLst>
                <a:gd name="T0" fmla="*/ 2147483647 w 1314"/>
                <a:gd name="T1" fmla="*/ 2147483647 h 725"/>
                <a:gd name="T2" fmla="*/ 2147483647 w 1314"/>
                <a:gd name="T3" fmla="*/ 2147483647 h 725"/>
                <a:gd name="T4" fmla="*/ 2147483647 w 1314"/>
                <a:gd name="T5" fmla="*/ 2147483647 h 725"/>
                <a:gd name="T6" fmla="*/ 2147483647 w 1314"/>
                <a:gd name="T7" fmla="*/ 2147483647 h 725"/>
                <a:gd name="T8" fmla="*/ 2147483647 w 1314"/>
                <a:gd name="T9" fmla="*/ 2147483647 h 725"/>
                <a:gd name="T10" fmla="*/ 2147483647 w 1314"/>
                <a:gd name="T11" fmla="*/ 2147483647 h 725"/>
                <a:gd name="T12" fmla="*/ 2147483647 w 1314"/>
                <a:gd name="T13" fmla="*/ 2147483647 h 725"/>
                <a:gd name="T14" fmla="*/ 2147483647 w 1314"/>
                <a:gd name="T15" fmla="*/ 2147483647 h 725"/>
                <a:gd name="T16" fmla="*/ 2147483647 w 1314"/>
                <a:gd name="T17" fmla="*/ 2147483647 h 725"/>
                <a:gd name="T18" fmla="*/ 2147483647 w 1314"/>
                <a:gd name="T19" fmla="*/ 2147483647 h 725"/>
                <a:gd name="T20" fmla="*/ 2147483647 w 1314"/>
                <a:gd name="T21" fmla="*/ 2147483647 h 725"/>
                <a:gd name="T22" fmla="*/ 2147483647 w 1314"/>
                <a:gd name="T23" fmla="*/ 2147483647 h 72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314"/>
                <a:gd name="T37" fmla="*/ 0 h 725"/>
                <a:gd name="T38" fmla="*/ 1314 w 1314"/>
                <a:gd name="T39" fmla="*/ 725 h 725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314" h="725">
                  <a:moveTo>
                    <a:pt x="46" y="159"/>
                  </a:moveTo>
                  <a:cubicBezTo>
                    <a:pt x="0" y="59"/>
                    <a:pt x="76" y="26"/>
                    <a:pt x="123" y="13"/>
                  </a:cubicBezTo>
                  <a:cubicBezTo>
                    <a:pt x="170" y="0"/>
                    <a:pt x="295" y="41"/>
                    <a:pt x="330" y="82"/>
                  </a:cubicBezTo>
                  <a:cubicBezTo>
                    <a:pt x="365" y="123"/>
                    <a:pt x="292" y="196"/>
                    <a:pt x="330" y="259"/>
                  </a:cubicBezTo>
                  <a:cubicBezTo>
                    <a:pt x="368" y="322"/>
                    <a:pt x="467" y="440"/>
                    <a:pt x="560" y="459"/>
                  </a:cubicBezTo>
                  <a:cubicBezTo>
                    <a:pt x="653" y="478"/>
                    <a:pt x="810" y="442"/>
                    <a:pt x="891" y="374"/>
                  </a:cubicBezTo>
                  <a:cubicBezTo>
                    <a:pt x="972" y="306"/>
                    <a:pt x="978" y="87"/>
                    <a:pt x="1044" y="51"/>
                  </a:cubicBezTo>
                  <a:cubicBezTo>
                    <a:pt x="1110" y="15"/>
                    <a:pt x="1266" y="101"/>
                    <a:pt x="1290" y="159"/>
                  </a:cubicBezTo>
                  <a:cubicBezTo>
                    <a:pt x="1314" y="217"/>
                    <a:pt x="1269" y="309"/>
                    <a:pt x="1190" y="397"/>
                  </a:cubicBezTo>
                  <a:cubicBezTo>
                    <a:pt x="1111" y="485"/>
                    <a:pt x="946" y="653"/>
                    <a:pt x="814" y="689"/>
                  </a:cubicBezTo>
                  <a:cubicBezTo>
                    <a:pt x="682" y="725"/>
                    <a:pt x="528" y="698"/>
                    <a:pt x="399" y="612"/>
                  </a:cubicBezTo>
                  <a:cubicBezTo>
                    <a:pt x="270" y="526"/>
                    <a:pt x="92" y="259"/>
                    <a:pt x="46" y="159"/>
                  </a:cubicBezTo>
                  <a:close/>
                </a:path>
              </a:pathLst>
            </a:custGeom>
            <a:solidFill>
              <a:srgbClr val="00FFFF">
                <a:alpha val="10196"/>
              </a:srgbClr>
            </a:solidFill>
            <a:ln w="6350" cap="flat" cmpd="sng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90" name="Text Box 117"/>
            <p:cNvSpPr txBox="1">
              <a:spLocks noChangeArrowheads="1"/>
            </p:cNvSpPr>
            <p:nvPr/>
          </p:nvSpPr>
          <p:spPr bwMode="auto">
            <a:xfrm>
              <a:off x="4479420" y="4568104"/>
              <a:ext cx="314985" cy="368276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spcBef>
                  <a:spcPct val="0"/>
                </a:spcBef>
              </a:pPr>
              <a:r>
                <a:rPr lang="en-US">
                  <a:solidFill>
                    <a:prstClr val="black"/>
                  </a:solidFill>
                  <a:latin typeface="Calibri"/>
                </a:rPr>
                <a:t>i</a:t>
              </a:r>
              <a:r>
                <a:rPr lang="en-US" baseline="-25000">
                  <a:solidFill>
                    <a:prstClr val="black"/>
                  </a:solidFill>
                  <a:latin typeface="Calibri"/>
                </a:rPr>
                <a:t>1</a:t>
              </a:r>
            </a:p>
          </p:txBody>
        </p:sp>
        <p:sp>
          <p:nvSpPr>
            <p:cNvPr id="191" name="Text Box 118"/>
            <p:cNvSpPr txBox="1">
              <a:spLocks noChangeArrowheads="1"/>
            </p:cNvSpPr>
            <p:nvPr/>
          </p:nvSpPr>
          <p:spPr bwMode="auto">
            <a:xfrm>
              <a:off x="4405978" y="5069681"/>
              <a:ext cx="314985" cy="368276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spcBef>
                  <a:spcPct val="0"/>
                </a:spcBef>
              </a:pPr>
              <a:r>
                <a:rPr lang="en-US">
                  <a:solidFill>
                    <a:prstClr val="black"/>
                  </a:solidFill>
                  <a:latin typeface="Calibri"/>
                </a:rPr>
                <a:t>i</a:t>
              </a:r>
              <a:r>
                <a:rPr lang="en-US" baseline="-25000">
                  <a:solidFill>
                    <a:prstClr val="black"/>
                  </a:solidFill>
                  <a:latin typeface="Calibri"/>
                </a:rPr>
                <a:t>2</a:t>
              </a:r>
            </a:p>
          </p:txBody>
        </p:sp>
        <p:sp>
          <p:nvSpPr>
            <p:cNvPr id="192" name="Text Box 119"/>
            <p:cNvSpPr txBox="1">
              <a:spLocks noChangeArrowheads="1"/>
            </p:cNvSpPr>
            <p:nvPr/>
          </p:nvSpPr>
          <p:spPr bwMode="auto">
            <a:xfrm>
              <a:off x="5566365" y="4449656"/>
              <a:ext cx="314985" cy="368276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spcBef>
                  <a:spcPct val="0"/>
                </a:spcBef>
              </a:pPr>
              <a:r>
                <a:rPr lang="en-US">
                  <a:solidFill>
                    <a:prstClr val="black"/>
                  </a:solidFill>
                  <a:latin typeface="Calibri"/>
                </a:rPr>
                <a:t>i</a:t>
              </a:r>
              <a:r>
                <a:rPr lang="en-US" baseline="-25000">
                  <a:solidFill>
                    <a:prstClr val="black"/>
                  </a:solidFill>
                  <a:latin typeface="Calibri"/>
                </a:rPr>
                <a:t>3</a:t>
              </a:r>
            </a:p>
          </p:txBody>
        </p:sp>
        <p:sp>
          <p:nvSpPr>
            <p:cNvPr id="193" name="Text Box 120"/>
            <p:cNvSpPr txBox="1">
              <a:spLocks noChangeArrowheads="1"/>
            </p:cNvSpPr>
            <p:nvPr/>
          </p:nvSpPr>
          <p:spPr bwMode="auto">
            <a:xfrm>
              <a:off x="5655965" y="5280256"/>
              <a:ext cx="314985" cy="368276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spcBef>
                  <a:spcPct val="0"/>
                </a:spcBef>
              </a:pPr>
              <a:r>
                <a:rPr lang="en-US">
                  <a:solidFill>
                    <a:prstClr val="black"/>
                  </a:solidFill>
                  <a:latin typeface="Calibri"/>
                </a:rPr>
                <a:t>i</a:t>
              </a:r>
              <a:r>
                <a:rPr lang="en-US" baseline="-25000">
                  <a:solidFill>
                    <a:prstClr val="black"/>
                  </a:solidFill>
                  <a:latin typeface="Calibri"/>
                </a:rPr>
                <a:t>4</a:t>
              </a:r>
            </a:p>
          </p:txBody>
        </p:sp>
        <p:sp>
          <p:nvSpPr>
            <p:cNvPr id="194" name="Text Box 121"/>
            <p:cNvSpPr txBox="1">
              <a:spLocks noChangeArrowheads="1"/>
            </p:cNvSpPr>
            <p:nvPr/>
          </p:nvSpPr>
          <p:spPr bwMode="auto">
            <a:xfrm>
              <a:off x="4846632" y="5979246"/>
              <a:ext cx="314985" cy="368276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spcBef>
                  <a:spcPct val="0"/>
                </a:spcBef>
              </a:pPr>
              <a:r>
                <a:rPr lang="en-US">
                  <a:solidFill>
                    <a:prstClr val="black"/>
                  </a:solidFill>
                  <a:latin typeface="Calibri"/>
                </a:rPr>
                <a:t>i</a:t>
              </a:r>
              <a:r>
                <a:rPr lang="en-US" baseline="-25000">
                  <a:solidFill>
                    <a:prstClr val="black"/>
                  </a:solidFill>
                  <a:latin typeface="Calibri"/>
                </a:rPr>
                <a:t>5</a:t>
              </a:r>
            </a:p>
          </p:txBody>
        </p:sp>
        <p:sp>
          <p:nvSpPr>
            <p:cNvPr id="195" name="Freeform 122"/>
            <p:cNvSpPr>
              <a:spLocks/>
            </p:cNvSpPr>
            <p:nvPr/>
          </p:nvSpPr>
          <p:spPr bwMode="auto">
            <a:xfrm>
              <a:off x="4437884" y="4734809"/>
              <a:ext cx="894526" cy="669744"/>
            </a:xfrm>
            <a:custGeom>
              <a:avLst/>
              <a:gdLst>
                <a:gd name="T0" fmla="*/ 2147483647 w 1685"/>
                <a:gd name="T1" fmla="*/ 2147483647 h 1120"/>
                <a:gd name="T2" fmla="*/ 2147483647 w 1685"/>
                <a:gd name="T3" fmla="*/ 2147483647 h 1120"/>
                <a:gd name="T4" fmla="*/ 2147483647 w 1685"/>
                <a:gd name="T5" fmla="*/ 2147483647 h 1120"/>
                <a:gd name="T6" fmla="*/ 2147483647 w 1685"/>
                <a:gd name="T7" fmla="*/ 2147483647 h 1120"/>
                <a:gd name="T8" fmla="*/ 2147483647 w 1685"/>
                <a:gd name="T9" fmla="*/ 2147483647 h 1120"/>
                <a:gd name="T10" fmla="*/ 2147483647 w 1685"/>
                <a:gd name="T11" fmla="*/ 2147483647 h 1120"/>
                <a:gd name="T12" fmla="*/ 2147483647 w 1685"/>
                <a:gd name="T13" fmla="*/ 2147483647 h 1120"/>
                <a:gd name="T14" fmla="*/ 2147483647 w 1685"/>
                <a:gd name="T15" fmla="*/ 2147483647 h 112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685"/>
                <a:gd name="T25" fmla="*/ 0 h 1120"/>
                <a:gd name="T26" fmla="*/ 1685 w 1685"/>
                <a:gd name="T27" fmla="*/ 1120 h 112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685" h="1120">
                  <a:moveTo>
                    <a:pt x="12" y="376"/>
                  </a:moveTo>
                  <a:cubicBezTo>
                    <a:pt x="24" y="215"/>
                    <a:pt x="128" y="100"/>
                    <a:pt x="316" y="50"/>
                  </a:cubicBezTo>
                  <a:cubicBezTo>
                    <a:pt x="504" y="0"/>
                    <a:pt x="936" y="65"/>
                    <a:pt x="1143" y="77"/>
                  </a:cubicBezTo>
                  <a:cubicBezTo>
                    <a:pt x="1350" y="89"/>
                    <a:pt x="1477" y="50"/>
                    <a:pt x="1557" y="125"/>
                  </a:cubicBezTo>
                  <a:cubicBezTo>
                    <a:pt x="1637" y="200"/>
                    <a:pt x="1641" y="383"/>
                    <a:pt x="1624" y="525"/>
                  </a:cubicBezTo>
                  <a:cubicBezTo>
                    <a:pt x="1607" y="667"/>
                    <a:pt x="1685" y="897"/>
                    <a:pt x="1455" y="979"/>
                  </a:cubicBezTo>
                  <a:cubicBezTo>
                    <a:pt x="1225" y="1061"/>
                    <a:pt x="483" y="1120"/>
                    <a:pt x="242" y="1019"/>
                  </a:cubicBezTo>
                  <a:cubicBezTo>
                    <a:pt x="1" y="918"/>
                    <a:pt x="0" y="537"/>
                    <a:pt x="12" y="376"/>
                  </a:cubicBezTo>
                  <a:close/>
                </a:path>
              </a:pathLst>
            </a:custGeom>
            <a:solidFill>
              <a:srgbClr val="00FFFF">
                <a:alpha val="10196"/>
              </a:srgbClr>
            </a:solidFill>
            <a:ln w="6350" cap="flat" cmpd="sng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113" name="Line 124"/>
          <p:cNvSpPr>
            <a:spLocks noChangeShapeType="1"/>
          </p:cNvSpPr>
          <p:nvPr/>
        </p:nvSpPr>
        <p:spPr bwMode="auto">
          <a:xfrm>
            <a:off x="8100959" y="2263514"/>
            <a:ext cx="599458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>
            <a:spAutoFit/>
          </a:bodyPr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4" name="Line 126"/>
          <p:cNvSpPr>
            <a:spLocks noChangeShapeType="1"/>
          </p:cNvSpPr>
          <p:nvPr/>
        </p:nvSpPr>
        <p:spPr bwMode="auto">
          <a:xfrm>
            <a:off x="8293154" y="2634481"/>
            <a:ext cx="635802" cy="2038160"/>
          </a:xfrm>
          <a:prstGeom prst="line">
            <a:avLst/>
          </a:prstGeom>
          <a:noFill/>
          <a:ln w="12700">
            <a:solidFill>
              <a:schemeClr val="tx1"/>
            </a:solidFill>
            <a:prstDash val="lgDash"/>
            <a:round/>
            <a:headEnd/>
            <a:tailEnd type="stealth" w="med" len="med"/>
          </a:ln>
        </p:spPr>
        <p:txBody>
          <a:bodyPr wrap="square">
            <a:spAutoFit/>
          </a:bodyPr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5" name="Cloud 114"/>
          <p:cNvSpPr/>
          <p:nvPr/>
        </p:nvSpPr>
        <p:spPr>
          <a:xfrm>
            <a:off x="8587977" y="4238024"/>
            <a:ext cx="1125869" cy="893153"/>
          </a:xfrm>
          <a:prstGeom prst="cloud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6" name="Oval 115"/>
          <p:cNvSpPr/>
          <p:nvPr/>
        </p:nvSpPr>
        <p:spPr>
          <a:xfrm>
            <a:off x="8882137" y="4648360"/>
            <a:ext cx="93954" cy="8998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7" name="Oval 116"/>
          <p:cNvSpPr/>
          <p:nvPr/>
        </p:nvSpPr>
        <p:spPr>
          <a:xfrm>
            <a:off x="9007245" y="4478545"/>
            <a:ext cx="93954" cy="8998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8" name="Oval 117"/>
          <p:cNvSpPr/>
          <p:nvPr/>
        </p:nvSpPr>
        <p:spPr>
          <a:xfrm>
            <a:off x="9066743" y="4842603"/>
            <a:ext cx="93954" cy="8998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9" name="Oval 118"/>
          <p:cNvSpPr/>
          <p:nvPr/>
        </p:nvSpPr>
        <p:spPr>
          <a:xfrm>
            <a:off x="9204370" y="4471297"/>
            <a:ext cx="93954" cy="8998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0" name="Oval 119"/>
          <p:cNvSpPr/>
          <p:nvPr/>
        </p:nvSpPr>
        <p:spPr>
          <a:xfrm>
            <a:off x="9158464" y="4672641"/>
            <a:ext cx="93954" cy="8998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1" name="Line 38"/>
          <p:cNvSpPr>
            <a:spLocks noChangeShapeType="1"/>
          </p:cNvSpPr>
          <p:nvPr/>
        </p:nvSpPr>
        <p:spPr bwMode="auto">
          <a:xfrm>
            <a:off x="8654596" y="2716069"/>
            <a:ext cx="562971" cy="1747337"/>
          </a:xfrm>
          <a:prstGeom prst="line">
            <a:avLst/>
          </a:prstGeom>
          <a:noFill/>
          <a:ln w="12700">
            <a:solidFill>
              <a:schemeClr val="tx1"/>
            </a:solidFill>
            <a:prstDash val="lgDash"/>
            <a:round/>
            <a:headEnd/>
            <a:tailEnd type="stealth" w="med" len="med"/>
          </a:ln>
        </p:spPr>
        <p:txBody>
          <a:bodyPr wrap="square">
            <a:spAutoFit/>
          </a:bodyPr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1730832" y="979705"/>
            <a:ext cx="4355282" cy="574177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Application (Joe) program</a:t>
            </a:r>
          </a:p>
          <a:p>
            <a:pPr lvl="1"/>
            <a:r>
              <a:rPr lang="en-US" dirty="0"/>
              <a:t>Sequential C++</a:t>
            </a:r>
          </a:p>
          <a:p>
            <a:pPr lvl="1"/>
            <a:r>
              <a:rPr lang="en-US" dirty="0"/>
              <a:t>Galois set iterator: for each</a:t>
            </a:r>
          </a:p>
          <a:p>
            <a:pPr lvl="2"/>
            <a:r>
              <a:rPr lang="en-US" dirty="0"/>
              <a:t>New elements can be added to set during iteration</a:t>
            </a:r>
          </a:p>
          <a:p>
            <a:pPr lvl="2"/>
            <a:r>
              <a:rPr lang="en-US" dirty="0"/>
              <a:t>Optional scheduling specification (cf. OpenMP)</a:t>
            </a:r>
          </a:p>
          <a:p>
            <a:pPr lvl="2"/>
            <a:r>
              <a:rPr lang="en-US" dirty="0"/>
              <a:t>Highlights opportunities in program for exploiting amorphous data-parallelism</a:t>
            </a:r>
          </a:p>
          <a:p>
            <a:r>
              <a:rPr lang="en-US" dirty="0"/>
              <a:t>Runtime system</a:t>
            </a:r>
          </a:p>
          <a:p>
            <a:pPr lvl="1"/>
            <a:r>
              <a:rPr lang="en-US" dirty="0"/>
              <a:t>Ensures serializability of iterations</a:t>
            </a:r>
          </a:p>
          <a:p>
            <a:pPr lvl="1"/>
            <a:r>
              <a:rPr lang="en-US" dirty="0"/>
              <a:t>Execution strategies</a:t>
            </a:r>
          </a:p>
          <a:p>
            <a:pPr lvl="2"/>
            <a:r>
              <a:rPr lang="en-US" dirty="0"/>
              <a:t>Speculation</a:t>
            </a:r>
          </a:p>
          <a:p>
            <a:pPr lvl="2"/>
            <a:r>
              <a:rPr lang="en-US" dirty="0"/>
              <a:t>Interference graphs</a:t>
            </a:r>
          </a:p>
          <a:p>
            <a:pPr lvl="1"/>
            <a:r>
              <a:rPr lang="en-US" dirty="0"/>
              <a:t>Multicore CPU or GPU</a:t>
            </a:r>
          </a:p>
          <a:p>
            <a:pPr lvl="2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952333" y="5068670"/>
            <a:ext cx="16090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err="1">
                <a:solidFill>
                  <a:srgbClr val="4F81BD"/>
                </a:solidFill>
                <a:latin typeface="Calibri"/>
              </a:rPr>
              <a:t>Workset</a:t>
            </a:r>
            <a:r>
              <a:rPr lang="en-US">
                <a:solidFill>
                  <a:srgbClr val="4F81BD"/>
                </a:solidFill>
                <a:latin typeface="Calibri"/>
              </a:rPr>
              <a:t> </a:t>
            </a:r>
          </a:p>
          <a:p>
            <a:r>
              <a:rPr lang="en-US">
                <a:solidFill>
                  <a:srgbClr val="4F81BD"/>
                </a:solidFill>
                <a:latin typeface="Calibri"/>
              </a:rPr>
              <a:t>of active nodes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766132" y="6039069"/>
            <a:ext cx="1489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4F81BD"/>
                </a:solidFill>
                <a:latin typeface="Calibri"/>
              </a:rPr>
              <a:t>Graph</a:t>
            </a:r>
          </a:p>
        </p:txBody>
      </p:sp>
    </p:spTree>
    <p:extLst>
      <p:ext uri="{BB962C8B-B14F-4D97-AF65-F5344CB8AC3E}">
        <p14:creationId xmlns:p14="http://schemas.microsoft.com/office/powerpoint/2010/main" val="3584667865"/>
      </p:ext>
    </p:extLst>
  </p:cSld>
  <p:clrMapOvr>
    <a:masterClrMapping/>
  </p:clrMapOvr>
  <p:transition advTm="81953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CBE97C1-D79E-284A-A278-307FCE430344}"/>
              </a:ext>
            </a:extLst>
          </p:cNvPr>
          <p:cNvSpPr txBox="1"/>
          <p:nvPr/>
        </p:nvSpPr>
        <p:spPr>
          <a:xfrm>
            <a:off x="6621289" y="1917613"/>
            <a:ext cx="5374356" cy="4278094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struct </a:t>
            </a:r>
            <a:r>
              <a:rPr lang="en-US" sz="1600" dirty="0" err="1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p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ageRank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() {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Graph* g;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float 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&amp;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local_alpha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, &amp;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local_tolerance</a:t>
            </a:r>
            <a:endParaRPr lang="en-US" sz="1600" dirty="0">
              <a:latin typeface="Avenir" panose="02000503020000020003" pitchFamily="2" charset="0"/>
              <a:ea typeface="Batang" panose="02030600000101010101" pitchFamily="18" charset="-127"/>
              <a:cs typeface="Arial" panose="020B0604020202020204" pitchFamily="34" charset="0"/>
            </a:endParaRP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pageRank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(Graph* g) : g(g) {}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void operator()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en-US" sz="1600" b="1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GNode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, </a:t>
            </a:r>
            <a:r>
              <a:rPr lang="en-US" sz="1600" b="1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Worklist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&amp;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wl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) {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auto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&amp;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srcData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= g-&gt;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getData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);</a:t>
            </a:r>
          </a:p>
          <a:p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if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srcData.residual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&gt;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local_tolerance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) {        </a:t>
            </a:r>
          </a:p>
          <a:p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auto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residual_old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=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srcData.residual.exchange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(0);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srcData.rank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+=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residual_old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auto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delta =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residual_old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*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local_alpha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/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srcData.nout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for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auto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e : g-&gt;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getEdges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)) {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    </a:t>
            </a:r>
            <a:r>
              <a:rPr lang="en-US" sz="1600" b="1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GNode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dst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= g-&gt;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getEdgeDst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(e);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    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auto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&amp;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dstData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= g-&gt;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getData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dst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);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   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dstData.contrib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+= delta;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} 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}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0D3C503-4A9C-2649-8735-CBB70AA98DDC}"/>
              </a:ext>
            </a:extLst>
          </p:cNvPr>
          <p:cNvSpPr/>
          <p:nvPr/>
        </p:nvSpPr>
        <p:spPr>
          <a:xfrm>
            <a:off x="7024543" y="3644592"/>
            <a:ext cx="3644438" cy="269832"/>
          </a:xfrm>
          <a:prstGeom prst="rect">
            <a:avLst/>
          </a:prstGeom>
          <a:solidFill>
            <a:schemeClr val="accent1">
              <a:alpha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B4818316-4284-9146-B195-288351CDB4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598" y="1790033"/>
            <a:ext cx="6267423" cy="2261267"/>
          </a:xfrm>
        </p:spPr>
        <p:txBody>
          <a:bodyPr>
            <a:normAutofit lnSpcReduction="10000"/>
          </a:bodyPr>
          <a:lstStyle/>
          <a:p>
            <a:pPr>
              <a:spcBef>
                <a:spcPts val="1200"/>
              </a:spcBef>
            </a:pPr>
            <a:r>
              <a:rPr lang="en-US" sz="2400" dirty="0">
                <a:solidFill>
                  <a:schemeClr val="tx1"/>
                </a:solidFill>
              </a:rPr>
              <a:t>Conversion to filter based data-driven algorithm:</a:t>
            </a:r>
          </a:p>
          <a:p>
            <a:pPr lvl="1">
              <a:spcBef>
                <a:spcPts val="600"/>
              </a:spcBef>
            </a:pPr>
            <a:r>
              <a:rPr lang="en-US" sz="2200" dirty="0">
                <a:solidFill>
                  <a:schemeClr val="tx1"/>
                </a:solidFill>
              </a:rPr>
              <a:t>Avoid distributed work-list synchronization overhead</a:t>
            </a:r>
          </a:p>
          <a:p>
            <a:pPr lvl="1">
              <a:spcBef>
                <a:spcPts val="600"/>
              </a:spcBef>
            </a:pPr>
            <a:r>
              <a:rPr lang="en-US" sz="2200" dirty="0">
                <a:solidFill>
                  <a:schemeClr val="tx1"/>
                </a:solidFill>
              </a:rPr>
              <a:t>Conditional used to push work is used to filter </a:t>
            </a:r>
          </a:p>
          <a:p>
            <a:pPr lvl="1">
              <a:spcBef>
                <a:spcPts val="1200"/>
              </a:spcBef>
            </a:pPr>
            <a:endParaRPr lang="en-US" dirty="0">
              <a:solidFill>
                <a:schemeClr val="tx1"/>
              </a:solidFill>
            </a:endParaRPr>
          </a:p>
          <a:p>
            <a:pPr>
              <a:spcBef>
                <a:spcPts val="1200"/>
              </a:spcBef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D09C784-C997-C144-AD46-E1398278EB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479067"/>
            <a:ext cx="11360800" cy="943200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Restructuring Computation: 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sz="3600" dirty="0">
                <a:solidFill>
                  <a:schemeClr val="tx1"/>
                </a:solidFill>
              </a:rPr>
              <a:t>Optimization Transformation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2FF94C3-F93D-984C-89C7-2EF9B60A26F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40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52197248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AC7B7D-65BA-4F4F-967D-929627B534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513" y="779023"/>
            <a:ext cx="10058400" cy="356616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Analysis and Inserting communication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2ADB31-AB83-4C13-AE38-2C58E0BC77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F232AB-EC53-734E-9CA1-D9886C6089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41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71583933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847E4F-2DB5-4C96-A4E7-9380CEDBFC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1"/>
                </a:solidFill>
                <a:cs typeface="Calibri Light"/>
              </a:rPr>
              <a:t>Information Required by Gluon Synchronization API</a:t>
            </a:r>
          </a:p>
        </p:txBody>
      </p:sp>
      <p:sp>
        <p:nvSpPr>
          <p:cNvPr id="72" name="Shape 180">
            <a:extLst>
              <a:ext uri="{FF2B5EF4-FFF2-40B4-BE49-F238E27FC236}">
                <a16:creationId xmlns:a16="http://schemas.microsoft.com/office/drawing/2014/main" id="{2EC356AB-ADC7-41DD-A6CB-11F7539B42D6}"/>
              </a:ext>
            </a:extLst>
          </p:cNvPr>
          <p:cNvSpPr txBox="1">
            <a:spLocks/>
          </p:cNvSpPr>
          <p:nvPr/>
        </p:nvSpPr>
        <p:spPr>
          <a:xfrm>
            <a:off x="412551" y="1763711"/>
            <a:ext cx="10828184" cy="440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68580" indent="-68580" algn="l" defTabSz="6858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8803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2519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56235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69951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82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9585" indent="-457189" defTabSz="914377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E48312"/>
              </a:buClr>
              <a:buSzPts val="1800"/>
              <a:buFont typeface="Calibri" panose="020F0502020204030204" pitchFamily="34" charset="0"/>
              <a:buChar char="●"/>
            </a:pPr>
            <a:r>
              <a:rPr lang="en-US" sz="2400" dirty="0">
                <a:solidFill>
                  <a:schemeClr val="tx1"/>
                </a:solidFill>
                <a:latin typeface="Calibri" panose="020F0502020204030204"/>
                <a:cs typeface="Calibri"/>
                <a:sym typeface="Arial"/>
              </a:rPr>
              <a:t>Application-specific: </a:t>
            </a:r>
            <a:endParaRPr lang="en-US" sz="2000" dirty="0">
              <a:solidFill>
                <a:schemeClr val="tx1"/>
              </a:solidFill>
              <a:latin typeface="Calibri" panose="020F0502020204030204"/>
              <a:cs typeface="Calibri"/>
              <a:sym typeface="Arial"/>
            </a:endParaRPr>
          </a:p>
          <a:p>
            <a:pPr marL="901677" lvl="1" indent="-457189" defTabSz="914377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E48312"/>
              </a:buClr>
              <a:buSzPts val="1800"/>
              <a:buFont typeface="Courier New" panose="02070309020205020404" pitchFamily="49" charset="0"/>
              <a:buChar char="o"/>
            </a:pPr>
            <a:r>
              <a:rPr lang="en-US" sz="2200" b="1" dirty="0">
                <a:solidFill>
                  <a:schemeClr val="tx1"/>
                </a:solidFill>
                <a:latin typeface="Calibri" panose="020F0502020204030204"/>
                <a:cs typeface="Calibri"/>
                <a:sym typeface="Arial"/>
              </a:rPr>
              <a:t>What:</a:t>
            </a:r>
            <a:r>
              <a:rPr lang="en-US" sz="2200" dirty="0">
                <a:solidFill>
                  <a:schemeClr val="tx1"/>
                </a:solidFill>
                <a:latin typeface="Calibri" panose="020F0502020204030204"/>
                <a:cs typeface="Calibri"/>
                <a:sym typeface="Arial"/>
              </a:rPr>
              <a:t> Field to synchronize</a:t>
            </a:r>
          </a:p>
          <a:p>
            <a:pPr marL="901677" lvl="1" indent="-457189" defTabSz="914377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E48312"/>
              </a:buClr>
              <a:buSzPts val="1800"/>
              <a:buFont typeface="Courier New" panose="02070309020205020404" pitchFamily="49" charset="0"/>
              <a:buChar char="o"/>
            </a:pPr>
            <a:r>
              <a:rPr lang="en-US" sz="2200" b="1" dirty="0">
                <a:solidFill>
                  <a:schemeClr val="tx1"/>
                </a:solidFill>
                <a:latin typeface="Calibri" panose="020F0502020204030204"/>
                <a:cs typeface="Calibri"/>
                <a:sym typeface="Arial"/>
              </a:rPr>
              <a:t>When:</a:t>
            </a:r>
            <a:r>
              <a:rPr lang="en-US" sz="2200" dirty="0">
                <a:solidFill>
                  <a:schemeClr val="tx1"/>
                </a:solidFill>
                <a:latin typeface="Calibri" panose="020F0502020204030204"/>
                <a:cs typeface="Calibri"/>
                <a:sym typeface="Arial"/>
              </a:rPr>
              <a:t> Point of synchronization</a:t>
            </a:r>
            <a:endParaRPr lang="en-US" sz="2200" dirty="0">
              <a:solidFill>
                <a:schemeClr val="tx1"/>
              </a:solidFill>
              <a:latin typeface="Calibri" panose="020F0502020204030204"/>
              <a:sym typeface="Arial"/>
            </a:endParaRPr>
          </a:p>
          <a:p>
            <a:pPr marL="901677" lvl="1" indent="-457189" defTabSz="914377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E48312"/>
              </a:buClr>
              <a:buSzPts val="1800"/>
              <a:buFont typeface="Courier New" panose="02070309020205020404" pitchFamily="49" charset="0"/>
              <a:buChar char="o"/>
            </a:pPr>
            <a:r>
              <a:rPr lang="en-US" sz="2200" b="1" dirty="0">
                <a:solidFill>
                  <a:schemeClr val="tx1"/>
                </a:solidFill>
                <a:latin typeface="Calibri" panose="020F0502020204030204"/>
                <a:cs typeface="Calibri"/>
                <a:sym typeface="Arial"/>
              </a:rPr>
              <a:t>How:</a:t>
            </a:r>
            <a:r>
              <a:rPr lang="en-US" sz="2200" dirty="0">
                <a:solidFill>
                  <a:schemeClr val="tx1"/>
                </a:solidFill>
                <a:latin typeface="Calibri" panose="020F0502020204030204"/>
                <a:cs typeface="Calibri"/>
                <a:sym typeface="Arial"/>
              </a:rPr>
              <a:t> Reduction operator to use</a:t>
            </a:r>
          </a:p>
          <a:p>
            <a:pPr marL="0" indent="-457189" defTabSz="914377">
              <a:lnSpc>
                <a:spcPct val="114000"/>
              </a:lnSpc>
              <a:spcBef>
                <a:spcPts val="300"/>
              </a:spcBef>
              <a:spcAft>
                <a:spcPts val="0"/>
              </a:spcAft>
              <a:buClr>
                <a:srgbClr val="E48312"/>
              </a:buClr>
              <a:buSzPts val="1800"/>
              <a:buFont typeface="Calibri" panose="020F0502020204030204" pitchFamily="34" charset="0"/>
              <a:buChar char="●"/>
            </a:pPr>
            <a:endParaRPr lang="en-US" sz="2400" dirty="0">
              <a:solidFill>
                <a:schemeClr val="tx1"/>
              </a:solidFill>
              <a:latin typeface="Calibri" panose="020F0502020204030204"/>
              <a:cs typeface="Calibri"/>
              <a:sym typeface="Arial"/>
            </a:endParaRPr>
          </a:p>
          <a:p>
            <a:pPr marL="0" indent="-457189" defTabSz="914377">
              <a:lnSpc>
                <a:spcPct val="114000"/>
              </a:lnSpc>
              <a:spcBef>
                <a:spcPts val="300"/>
              </a:spcBef>
              <a:spcAft>
                <a:spcPts val="0"/>
              </a:spcAft>
              <a:buClr>
                <a:srgbClr val="E48312"/>
              </a:buClr>
              <a:buSzPts val="1800"/>
              <a:buFont typeface="Calibri" panose="020F0502020204030204" pitchFamily="34" charset="0"/>
              <a:buChar char="●"/>
            </a:pPr>
            <a:r>
              <a:rPr lang="en-US" sz="2400" dirty="0">
                <a:solidFill>
                  <a:schemeClr val="tx1"/>
                </a:solidFill>
                <a:latin typeface="Calibri" panose="020F0502020204030204"/>
                <a:cs typeface="Calibri"/>
                <a:sym typeface="Arial"/>
              </a:rPr>
              <a:t>Optional information for optimization: </a:t>
            </a:r>
          </a:p>
          <a:p>
            <a:pPr marL="686964" lvl="6" indent="-457189" defTabSz="914377">
              <a:lnSpc>
                <a:spcPct val="114000"/>
              </a:lnSpc>
              <a:spcBef>
                <a:spcPts val="300"/>
              </a:spcBef>
              <a:spcAft>
                <a:spcPts val="0"/>
              </a:spcAft>
              <a:buClr>
                <a:srgbClr val="E48312"/>
              </a:buClr>
              <a:buSzPts val="1800"/>
              <a:buFont typeface="Calibri" panose="020F0502020204030204" pitchFamily="34" charset="0"/>
              <a:buChar char="●"/>
            </a:pPr>
            <a:r>
              <a:rPr lang="en-US" sz="2200" dirty="0">
                <a:solidFill>
                  <a:schemeClr val="tx1"/>
                </a:solidFill>
                <a:latin typeface="Calibri" panose="020F0502020204030204"/>
                <a:cs typeface="Calibri"/>
                <a:sym typeface="Arial"/>
              </a:rPr>
              <a:t>Field specific </a:t>
            </a:r>
            <a:r>
              <a:rPr lang="en-US" sz="2200" b="1" dirty="0">
                <a:solidFill>
                  <a:schemeClr val="tx1"/>
                </a:solidFill>
                <a:latin typeface="Calibri" panose="020F0502020204030204"/>
                <a:cs typeface="Calibri"/>
                <a:sym typeface="Arial"/>
              </a:rPr>
              <a:t>bit-set</a:t>
            </a:r>
            <a:r>
              <a:rPr lang="en-US" sz="2200" dirty="0">
                <a:solidFill>
                  <a:schemeClr val="tx1"/>
                </a:solidFill>
                <a:latin typeface="Calibri" panose="020F0502020204030204"/>
                <a:cs typeface="Calibri"/>
                <a:sym typeface="Arial"/>
              </a:rPr>
              <a:t> to track updated fields  </a:t>
            </a:r>
          </a:p>
          <a:p>
            <a:pPr marL="686964" lvl="6" indent="-457189" defTabSz="914377">
              <a:lnSpc>
                <a:spcPct val="114000"/>
              </a:lnSpc>
              <a:spcBef>
                <a:spcPts val="300"/>
              </a:spcBef>
              <a:spcAft>
                <a:spcPts val="0"/>
              </a:spcAft>
              <a:buClr>
                <a:srgbClr val="E48312"/>
              </a:buClr>
              <a:buSzPts val="1800"/>
              <a:buFont typeface="Calibri" panose="020F0502020204030204" pitchFamily="34" charset="0"/>
              <a:buChar char="●"/>
            </a:pPr>
            <a:r>
              <a:rPr lang="en-US" sz="2200" dirty="0">
                <a:solidFill>
                  <a:schemeClr val="tx1"/>
                </a:solidFill>
                <a:latin typeface="Calibri" panose="020F0502020204030204"/>
                <a:cs typeface="Calibri"/>
                <a:sym typeface="Arial"/>
              </a:rPr>
              <a:t>Precise </a:t>
            </a:r>
            <a:r>
              <a:rPr lang="en-US" sz="2200" b="1" dirty="0">
                <a:solidFill>
                  <a:schemeClr val="tx1"/>
                </a:solidFill>
                <a:latin typeface="Calibri" panose="020F0502020204030204"/>
                <a:cs typeface="Calibri"/>
                <a:sym typeface="Arial"/>
              </a:rPr>
              <a:t>read</a:t>
            </a:r>
            <a:r>
              <a:rPr lang="en-US" sz="2200" dirty="0">
                <a:solidFill>
                  <a:schemeClr val="tx1"/>
                </a:solidFill>
                <a:latin typeface="Calibri" panose="020F0502020204030204"/>
                <a:cs typeface="Calibri"/>
                <a:sym typeface="Arial"/>
              </a:rPr>
              <a:t> and </a:t>
            </a:r>
            <a:r>
              <a:rPr lang="en-US" sz="2200" b="1" dirty="0">
                <a:solidFill>
                  <a:schemeClr val="tx1"/>
                </a:solidFill>
                <a:latin typeface="Calibri" panose="020F0502020204030204"/>
                <a:cs typeface="Calibri"/>
                <a:sym typeface="Arial"/>
              </a:rPr>
              <a:t>write</a:t>
            </a:r>
            <a:r>
              <a:rPr lang="en-US" sz="2200" dirty="0">
                <a:solidFill>
                  <a:schemeClr val="tx1"/>
                </a:solidFill>
                <a:latin typeface="Calibri" panose="020F0502020204030204"/>
                <a:cs typeface="Calibri"/>
                <a:sym typeface="Arial"/>
              </a:rPr>
              <a:t> locations for exploiting structural invariant optimization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2A5864A-D715-1240-AA31-3BAF161013F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42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1180408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2FF90A-06C1-1444-A957-7D70DD73D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Graph-Data Access Analysis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0579C0-B6BA-2941-9E12-EF7E08D116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0199" y="1755176"/>
            <a:ext cx="7248351" cy="4657179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en-US" sz="2400" dirty="0">
                <a:solidFill>
                  <a:schemeClr val="tx1"/>
                </a:solidFill>
              </a:rPr>
              <a:t>Fields accessed on graph Nodes (</a:t>
            </a:r>
            <a:r>
              <a:rPr lang="en-US" sz="2400" b="1" dirty="0">
                <a:solidFill>
                  <a:schemeClr val="tx1"/>
                </a:solidFill>
              </a:rPr>
              <a:t>What</a:t>
            </a:r>
            <a:r>
              <a:rPr lang="en-US" sz="2400" dirty="0">
                <a:solidFill>
                  <a:schemeClr val="tx1"/>
                </a:solidFill>
              </a:rPr>
              <a:t>)</a:t>
            </a:r>
          </a:p>
          <a:p>
            <a:pPr>
              <a:spcBef>
                <a:spcPts val="1200"/>
              </a:spcBef>
            </a:pPr>
            <a:r>
              <a:rPr lang="en-US" sz="2400" dirty="0">
                <a:solidFill>
                  <a:schemeClr val="tx1"/>
                </a:solidFill>
              </a:rPr>
              <a:t>Operator field access types (</a:t>
            </a:r>
            <a:r>
              <a:rPr lang="en-US" sz="2400" b="1" dirty="0">
                <a:solidFill>
                  <a:schemeClr val="tx1"/>
                </a:solidFill>
              </a:rPr>
              <a:t>How</a:t>
            </a:r>
            <a:r>
              <a:rPr lang="en-US" sz="2400" dirty="0">
                <a:solidFill>
                  <a:schemeClr val="tx1"/>
                </a:solidFill>
              </a:rPr>
              <a:t>) :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sz="2200" b="1" dirty="0">
                <a:solidFill>
                  <a:schemeClr val="tx1"/>
                </a:solidFill>
              </a:rPr>
              <a:t>Reduction:</a:t>
            </a:r>
            <a:r>
              <a:rPr lang="en-US" sz="2200" dirty="0">
                <a:solidFill>
                  <a:schemeClr val="tx1"/>
                </a:solidFill>
              </a:rPr>
              <a:t> Field is read and updated using reduction operation (inside edge iterator)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sz="2200" b="1" dirty="0">
                <a:solidFill>
                  <a:schemeClr val="tx1"/>
                </a:solidFill>
              </a:rPr>
              <a:t>Read:</a:t>
            </a:r>
            <a:r>
              <a:rPr lang="en-US" sz="2200" dirty="0">
                <a:solidFill>
                  <a:schemeClr val="tx1"/>
                </a:solidFill>
              </a:rPr>
              <a:t> Field is only read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sz="2200" b="1" dirty="0">
                <a:solidFill>
                  <a:schemeClr val="tx1"/>
                </a:solidFill>
              </a:rPr>
              <a:t>Write:</a:t>
            </a:r>
            <a:r>
              <a:rPr lang="en-US" sz="2200" dirty="0">
                <a:solidFill>
                  <a:schemeClr val="tx1"/>
                </a:solidFill>
              </a:rPr>
              <a:t> Field is written (not part of a reduction)</a:t>
            </a:r>
          </a:p>
          <a:p>
            <a:pPr>
              <a:spcBef>
                <a:spcPts val="1200"/>
              </a:spcBef>
            </a:pPr>
            <a:r>
              <a:rPr lang="en-US" sz="2400" dirty="0">
                <a:solidFill>
                  <a:schemeClr val="tx1"/>
                </a:solidFill>
              </a:rPr>
              <a:t>Operator field access location: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sz="2200" b="1" dirty="0">
                <a:solidFill>
                  <a:schemeClr val="tx1"/>
                </a:solidFill>
              </a:rPr>
              <a:t>At source: </a:t>
            </a:r>
            <a:r>
              <a:rPr lang="en-US" sz="2200" dirty="0">
                <a:solidFill>
                  <a:schemeClr val="tx1"/>
                </a:solidFill>
              </a:rPr>
              <a:t>At the source of an edge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sz="2200" b="1" dirty="0">
                <a:solidFill>
                  <a:schemeClr val="tx1"/>
                </a:solidFill>
              </a:rPr>
              <a:t>At destination: </a:t>
            </a:r>
            <a:r>
              <a:rPr lang="en-US" sz="2200" dirty="0">
                <a:solidFill>
                  <a:schemeClr val="tx1"/>
                </a:solidFill>
              </a:rPr>
              <a:t>At the destination of an edge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sz="2200" b="1" dirty="0">
                <a:solidFill>
                  <a:schemeClr val="tx1"/>
                </a:solidFill>
              </a:rPr>
              <a:t>At any: </a:t>
            </a:r>
            <a:r>
              <a:rPr lang="en-US" sz="2200" dirty="0">
                <a:solidFill>
                  <a:schemeClr val="tx1"/>
                </a:solidFill>
              </a:rPr>
              <a:t>At the node or both end points of edge</a:t>
            </a:r>
          </a:p>
          <a:p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FF23EC91-A220-5047-99C3-92035CA5B2D8}"/>
              </a:ext>
            </a:extLst>
          </p:cNvPr>
          <p:cNvSpPr/>
          <p:nvPr/>
        </p:nvSpPr>
        <p:spPr>
          <a:xfrm>
            <a:off x="6498264" y="1688433"/>
            <a:ext cx="5122235" cy="632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B52AE01-750A-5E41-B6F8-63E15396F5D8}"/>
              </a:ext>
            </a:extLst>
          </p:cNvPr>
          <p:cNvGrpSpPr/>
          <p:nvPr/>
        </p:nvGrpSpPr>
        <p:grpSpPr>
          <a:xfrm>
            <a:off x="7175500" y="1536567"/>
            <a:ext cx="4532350" cy="4453525"/>
            <a:chOff x="6749666" y="436187"/>
            <a:chExt cx="4955984" cy="5561919"/>
          </a:xfrm>
        </p:grpSpPr>
        <p:sp>
          <p:nvSpPr>
            <p:cNvPr id="45" name="Parallelogram 44">
              <a:extLst>
                <a:ext uri="{FF2B5EF4-FFF2-40B4-BE49-F238E27FC236}">
                  <a16:creationId xmlns:a16="http://schemas.microsoft.com/office/drawing/2014/main" id="{59F20708-FCBE-844A-93C4-43A47F2F761E}"/>
                </a:ext>
              </a:extLst>
            </p:cNvPr>
            <p:cNvSpPr/>
            <p:nvPr/>
          </p:nvSpPr>
          <p:spPr>
            <a:xfrm>
              <a:off x="8184590" y="436187"/>
              <a:ext cx="1194099" cy="301214"/>
            </a:xfrm>
            <a:prstGeom prst="parallelogram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Input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BE1D3AFF-0E63-B745-9281-A502573E7157}"/>
                </a:ext>
              </a:extLst>
            </p:cNvPr>
            <p:cNvSpPr txBox="1"/>
            <p:nvPr/>
          </p:nvSpPr>
          <p:spPr>
            <a:xfrm>
              <a:off x="9378689" y="436187"/>
              <a:ext cx="775103" cy="4228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/>
                <a:t>Galois</a:t>
              </a:r>
            </a:p>
          </p:txBody>
        </p: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5974A5F5-D8C8-F44F-8BCC-35D5A639A017}"/>
                </a:ext>
              </a:extLst>
            </p:cNvPr>
            <p:cNvGrpSpPr/>
            <p:nvPr/>
          </p:nvGrpSpPr>
          <p:grpSpPr>
            <a:xfrm>
              <a:off x="8780057" y="723064"/>
              <a:ext cx="1039104" cy="385471"/>
              <a:chOff x="8151477" y="2137192"/>
              <a:chExt cx="1039104" cy="385471"/>
            </a:xfrm>
          </p:grpSpPr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8FC508BE-CAAB-9247-921B-E5C4C4D1C832}"/>
                  </a:ext>
                </a:extLst>
              </p:cNvPr>
              <p:cNvCxnSpPr>
                <a:cxnSpLocks/>
                <a:stCxn id="45" idx="4"/>
                <a:endCxn id="50" idx="0"/>
              </p:cNvCxnSpPr>
              <p:nvPr/>
            </p:nvCxnSpPr>
            <p:spPr>
              <a:xfrm flipH="1">
                <a:off x="8151477" y="2151529"/>
                <a:ext cx="1583" cy="37113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24A09BC6-43FF-514B-9CDB-9B2534084AB4}"/>
                  </a:ext>
                </a:extLst>
              </p:cNvPr>
              <p:cNvSpPr txBox="1"/>
              <p:nvPr/>
            </p:nvSpPr>
            <p:spPr>
              <a:xfrm>
                <a:off x="8201353" y="2137192"/>
                <a:ext cx="989228" cy="3843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/>
                  <a:t>LLVM AST</a:t>
                </a:r>
              </a:p>
            </p:txBody>
          </p:sp>
        </p:grp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AC35F02E-404D-0044-8AA0-E75FB8E9FE69}"/>
                </a:ext>
              </a:extLst>
            </p:cNvPr>
            <p:cNvSpPr/>
            <p:nvPr/>
          </p:nvSpPr>
          <p:spPr>
            <a:xfrm>
              <a:off x="7451487" y="1108535"/>
              <a:ext cx="2657139" cy="187721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ounded Rectangle 50">
              <a:extLst>
                <a:ext uri="{FF2B5EF4-FFF2-40B4-BE49-F238E27FC236}">
                  <a16:creationId xmlns:a16="http://schemas.microsoft.com/office/drawing/2014/main" id="{806601AD-0B92-0543-B43C-686555D9C863}"/>
                </a:ext>
              </a:extLst>
            </p:cNvPr>
            <p:cNvSpPr/>
            <p:nvPr/>
          </p:nvSpPr>
          <p:spPr>
            <a:xfrm>
              <a:off x="7603678" y="1158737"/>
              <a:ext cx="2377440" cy="441063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00" dirty="0">
                  <a:solidFill>
                    <a:schemeClr val="tx1"/>
                  </a:solidFill>
                </a:rPr>
                <a:t>Graph-Data Access Analysis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7B51A27F-B36C-0A46-9645-0717BE4BED67}"/>
                </a:ext>
              </a:extLst>
            </p:cNvPr>
            <p:cNvSpPr txBox="1"/>
            <p:nvPr/>
          </p:nvSpPr>
          <p:spPr>
            <a:xfrm>
              <a:off x="10108625" y="923869"/>
              <a:ext cx="1029264" cy="7303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Abelian </a:t>
              </a:r>
            </a:p>
            <a:p>
              <a:r>
                <a:rPr lang="en-US" sz="1600" dirty="0"/>
                <a:t>Compiler</a:t>
              </a:r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AFD1CC51-0F32-F844-A198-4B0BA1BA7F13}"/>
                </a:ext>
              </a:extLst>
            </p:cNvPr>
            <p:cNvGrpSpPr/>
            <p:nvPr/>
          </p:nvGrpSpPr>
          <p:grpSpPr>
            <a:xfrm>
              <a:off x="7605850" y="1599800"/>
              <a:ext cx="2377440" cy="657561"/>
              <a:chOff x="7285099" y="3013928"/>
              <a:chExt cx="2377440" cy="657561"/>
            </a:xfrm>
          </p:grpSpPr>
          <p:sp>
            <p:nvSpPr>
              <p:cNvPr id="54" name="Rounded Rectangle 53">
                <a:extLst>
                  <a:ext uri="{FF2B5EF4-FFF2-40B4-BE49-F238E27FC236}">
                    <a16:creationId xmlns:a16="http://schemas.microsoft.com/office/drawing/2014/main" id="{6D0448A0-93A2-684A-AB0B-A6807CDCA8E4}"/>
                  </a:ext>
                </a:extLst>
              </p:cNvPr>
              <p:cNvSpPr/>
              <p:nvPr/>
            </p:nvSpPr>
            <p:spPr>
              <a:xfrm>
                <a:off x="7285099" y="3230426"/>
                <a:ext cx="2377440" cy="441063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300" dirty="0">
                    <a:solidFill>
                      <a:schemeClr val="tx1"/>
                    </a:solidFill>
                  </a:rPr>
                  <a:t>Restructuring Computation</a:t>
                </a:r>
              </a:p>
            </p:txBody>
          </p:sp>
          <p:cxnSp>
            <p:nvCxnSpPr>
              <p:cNvPr id="55" name="Straight Arrow Connector 54">
                <a:extLst>
                  <a:ext uri="{FF2B5EF4-FFF2-40B4-BE49-F238E27FC236}">
                    <a16:creationId xmlns:a16="http://schemas.microsoft.com/office/drawing/2014/main" id="{CCF9578C-A1D8-9E47-B6BA-6DBB2FFC3ECF}"/>
                  </a:ext>
                </a:extLst>
              </p:cNvPr>
              <p:cNvCxnSpPr>
                <a:stCxn id="51" idx="2"/>
                <a:endCxn id="54" idx="0"/>
              </p:cNvCxnSpPr>
              <p:nvPr/>
            </p:nvCxnSpPr>
            <p:spPr>
              <a:xfrm flipH="1">
                <a:off x="8473819" y="3013928"/>
                <a:ext cx="10528" cy="21649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B1F285BD-FD2E-AC40-BB83-6E9A3DD2107B}"/>
                </a:ext>
              </a:extLst>
            </p:cNvPr>
            <p:cNvGrpSpPr/>
            <p:nvPr/>
          </p:nvGrpSpPr>
          <p:grpSpPr>
            <a:xfrm>
              <a:off x="7603678" y="2257361"/>
              <a:ext cx="2377440" cy="665185"/>
              <a:chOff x="7282927" y="3671489"/>
              <a:chExt cx="2377440" cy="665185"/>
            </a:xfrm>
          </p:grpSpPr>
          <p:sp>
            <p:nvSpPr>
              <p:cNvPr id="57" name="Rounded Rectangle 56">
                <a:extLst>
                  <a:ext uri="{FF2B5EF4-FFF2-40B4-BE49-F238E27FC236}">
                    <a16:creationId xmlns:a16="http://schemas.microsoft.com/office/drawing/2014/main" id="{119156CB-C2DC-4940-8D53-CD9C7009459E}"/>
                  </a:ext>
                </a:extLst>
              </p:cNvPr>
              <p:cNvSpPr/>
              <p:nvPr/>
            </p:nvSpPr>
            <p:spPr>
              <a:xfrm>
                <a:off x="7282927" y="3895611"/>
                <a:ext cx="2377440" cy="441063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300" dirty="0">
                    <a:solidFill>
                      <a:schemeClr val="tx1"/>
                    </a:solidFill>
                  </a:rPr>
                  <a:t>Inserting Communication</a:t>
                </a:r>
              </a:p>
            </p:txBody>
          </p:sp>
          <p:cxnSp>
            <p:nvCxnSpPr>
              <p:cNvPr id="58" name="Straight Arrow Connector 57">
                <a:extLst>
                  <a:ext uri="{FF2B5EF4-FFF2-40B4-BE49-F238E27FC236}">
                    <a16:creationId xmlns:a16="http://schemas.microsoft.com/office/drawing/2014/main" id="{BA096BD9-E9B7-4349-808B-D9C7BBF676EB}"/>
                  </a:ext>
                </a:extLst>
              </p:cNvPr>
              <p:cNvCxnSpPr>
                <a:cxnSpLocks/>
                <a:stCxn id="54" idx="2"/>
                <a:endCxn id="57" idx="0"/>
              </p:cNvCxnSpPr>
              <p:nvPr/>
            </p:nvCxnSpPr>
            <p:spPr>
              <a:xfrm flipH="1">
                <a:off x="8471647" y="3671489"/>
                <a:ext cx="14872" cy="22412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B783B88D-16E7-3F46-9CB9-9A81D6FC3A71}"/>
                </a:ext>
              </a:extLst>
            </p:cNvPr>
            <p:cNvSpPr/>
            <p:nvPr/>
          </p:nvSpPr>
          <p:spPr>
            <a:xfrm>
              <a:off x="6935306" y="3313051"/>
              <a:ext cx="3689499" cy="142637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D48C18B6-A105-DA41-BA00-E0CA9EAACB9D}"/>
                </a:ext>
              </a:extLst>
            </p:cNvPr>
            <p:cNvSpPr/>
            <p:nvPr/>
          </p:nvSpPr>
          <p:spPr>
            <a:xfrm>
              <a:off x="7270190" y="3490111"/>
              <a:ext cx="914400" cy="3670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g++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8B440E88-6306-AF4F-B020-186F090B9829}"/>
                </a:ext>
              </a:extLst>
            </p:cNvPr>
            <p:cNvSpPr/>
            <p:nvPr/>
          </p:nvSpPr>
          <p:spPr>
            <a:xfrm>
              <a:off x="9084685" y="3476703"/>
              <a:ext cx="914400" cy="3670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IrGL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13ECE394-D33A-FC49-B18B-B528933081E1}"/>
                </a:ext>
              </a:extLst>
            </p:cNvPr>
            <p:cNvCxnSpPr>
              <a:cxnSpLocks/>
              <a:endCxn id="60" idx="0"/>
            </p:cNvCxnSpPr>
            <p:nvPr/>
          </p:nvCxnSpPr>
          <p:spPr>
            <a:xfrm>
              <a:off x="7727390" y="2922546"/>
              <a:ext cx="0" cy="56756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79A66250-3A15-794C-A43B-6FE294589A18}"/>
                </a:ext>
              </a:extLst>
            </p:cNvPr>
            <p:cNvCxnSpPr>
              <a:cxnSpLocks/>
              <a:endCxn id="61" idx="0"/>
            </p:cNvCxnSpPr>
            <p:nvPr/>
          </p:nvCxnSpPr>
          <p:spPr>
            <a:xfrm flipH="1">
              <a:off x="9541885" y="2922546"/>
              <a:ext cx="2" cy="55415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8BF5078F-E574-1C4B-A13D-594B288644C6}"/>
                </a:ext>
              </a:extLst>
            </p:cNvPr>
            <p:cNvSpPr/>
            <p:nvPr/>
          </p:nvSpPr>
          <p:spPr>
            <a:xfrm>
              <a:off x="8421381" y="4301015"/>
              <a:ext cx="914400" cy="3670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CUDA</a:t>
              </a: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30501A0B-70AB-594B-956B-EE86E7F6BA47}"/>
                </a:ext>
              </a:extLst>
            </p:cNvPr>
            <p:cNvSpPr/>
            <p:nvPr/>
          </p:nvSpPr>
          <p:spPr>
            <a:xfrm>
              <a:off x="9598347" y="4301015"/>
              <a:ext cx="914400" cy="3670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5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OpenCL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731AF87C-68B0-CE43-B4A2-6F433EA21B0A}"/>
                </a:ext>
              </a:extLst>
            </p:cNvPr>
            <p:cNvSpPr txBox="1"/>
            <p:nvPr/>
          </p:nvSpPr>
          <p:spPr>
            <a:xfrm>
              <a:off x="7200809" y="2985745"/>
              <a:ext cx="527042" cy="4035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b="1" dirty="0"/>
                <a:t>C++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FFAB97C7-2721-D34F-9C32-1BCCBF0AA29A}"/>
                </a:ext>
              </a:extLst>
            </p:cNvPr>
            <p:cNvSpPr txBox="1"/>
            <p:nvPr/>
          </p:nvSpPr>
          <p:spPr>
            <a:xfrm>
              <a:off x="10151658" y="2626375"/>
              <a:ext cx="1553992" cy="7303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Device Specific</a:t>
              </a:r>
            </a:p>
            <a:p>
              <a:r>
                <a:rPr lang="en-US" sz="1600" dirty="0"/>
                <a:t>Compilers</a:t>
              </a:r>
            </a:p>
          </p:txBody>
        </p:sp>
        <p:cxnSp>
          <p:nvCxnSpPr>
            <p:cNvPr id="68" name="Elbow Connector 67">
              <a:extLst>
                <a:ext uri="{FF2B5EF4-FFF2-40B4-BE49-F238E27FC236}">
                  <a16:creationId xmlns:a16="http://schemas.microsoft.com/office/drawing/2014/main" id="{FF3ECADC-79C8-4740-99F3-CC64489CAE14}"/>
                </a:ext>
              </a:extLst>
            </p:cNvPr>
            <p:cNvCxnSpPr>
              <a:cxnSpLocks/>
              <a:stCxn id="61" idx="2"/>
              <a:endCxn id="64" idx="0"/>
            </p:cNvCxnSpPr>
            <p:nvPr/>
          </p:nvCxnSpPr>
          <p:spPr>
            <a:xfrm rot="5400000">
              <a:off x="8981610" y="3740740"/>
              <a:ext cx="457246" cy="663304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Elbow Connector 68">
              <a:extLst>
                <a:ext uri="{FF2B5EF4-FFF2-40B4-BE49-F238E27FC236}">
                  <a16:creationId xmlns:a16="http://schemas.microsoft.com/office/drawing/2014/main" id="{FA3FA30A-C143-724B-90B0-EDE813E55610}"/>
                </a:ext>
              </a:extLst>
            </p:cNvPr>
            <p:cNvCxnSpPr>
              <a:cxnSpLocks/>
              <a:stCxn id="61" idx="2"/>
              <a:endCxn id="65" idx="0"/>
            </p:cNvCxnSpPr>
            <p:nvPr/>
          </p:nvCxnSpPr>
          <p:spPr>
            <a:xfrm rot="16200000" flipH="1">
              <a:off x="9570093" y="3815561"/>
              <a:ext cx="457246" cy="513662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54BEFBEC-C5AF-C242-A126-B24A262160D0}"/>
                </a:ext>
              </a:extLst>
            </p:cNvPr>
            <p:cNvGrpSpPr/>
            <p:nvPr/>
          </p:nvGrpSpPr>
          <p:grpSpPr>
            <a:xfrm>
              <a:off x="6749666" y="5177856"/>
              <a:ext cx="1781235" cy="780029"/>
              <a:chOff x="6602026" y="5220720"/>
              <a:chExt cx="1781235" cy="780029"/>
            </a:xfrm>
          </p:grpSpPr>
          <p:sp>
            <p:nvSpPr>
              <p:cNvPr id="71" name="Parallelogram 70">
                <a:extLst>
                  <a:ext uri="{FF2B5EF4-FFF2-40B4-BE49-F238E27FC236}">
                    <a16:creationId xmlns:a16="http://schemas.microsoft.com/office/drawing/2014/main" id="{D391ADB8-3169-2044-AC32-637A357A8792}"/>
                  </a:ext>
                </a:extLst>
              </p:cNvPr>
              <p:cNvSpPr/>
              <p:nvPr/>
            </p:nvSpPr>
            <p:spPr>
              <a:xfrm>
                <a:off x="6602026" y="5243512"/>
                <a:ext cx="1781235" cy="757237"/>
              </a:xfrm>
              <a:prstGeom prst="parallelogram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8FF25E9F-E567-AD4E-9E60-137FC67A6C95}"/>
                  </a:ext>
                </a:extLst>
              </p:cNvPr>
              <p:cNvCxnSpPr>
                <a:stCxn id="71" idx="5"/>
                <a:endCxn id="71" idx="2"/>
              </p:cNvCxnSpPr>
              <p:nvPr/>
            </p:nvCxnSpPr>
            <p:spPr>
              <a:xfrm>
                <a:off x="6684902" y="5622131"/>
                <a:ext cx="1615483" cy="0"/>
              </a:xfrm>
              <a:prstGeom prst="line">
                <a:avLst/>
              </a:prstGeom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F7BD6D6C-C453-1B4E-909E-9CC724FC2D2D}"/>
                  </a:ext>
                </a:extLst>
              </p:cNvPr>
              <p:cNvSpPr txBox="1"/>
              <p:nvPr/>
            </p:nvSpPr>
            <p:spPr>
              <a:xfrm>
                <a:off x="6934293" y="5220720"/>
                <a:ext cx="1257206" cy="4228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CPU code</a:t>
                </a:r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A275B582-02AC-E341-BEDF-396C0D87CF7F}"/>
                  </a:ext>
                </a:extLst>
              </p:cNvPr>
              <p:cNvSpPr txBox="1"/>
              <p:nvPr/>
            </p:nvSpPr>
            <p:spPr>
              <a:xfrm>
                <a:off x="6646216" y="5575029"/>
                <a:ext cx="1668055" cy="4228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Gluon Runtime</a:t>
                </a:r>
              </a:p>
            </p:txBody>
          </p:sp>
        </p:grp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244F5BEB-D2F0-2A43-BF65-A519897B2583}"/>
                </a:ext>
              </a:extLst>
            </p:cNvPr>
            <p:cNvGrpSpPr/>
            <p:nvPr/>
          </p:nvGrpSpPr>
          <p:grpSpPr>
            <a:xfrm>
              <a:off x="8883260" y="5196675"/>
              <a:ext cx="1781235" cy="801431"/>
              <a:chOff x="8921155" y="5240609"/>
              <a:chExt cx="1781235" cy="801431"/>
            </a:xfrm>
          </p:grpSpPr>
          <p:sp>
            <p:nvSpPr>
              <p:cNvPr id="76" name="Parallelogram 75">
                <a:extLst>
                  <a:ext uri="{FF2B5EF4-FFF2-40B4-BE49-F238E27FC236}">
                    <a16:creationId xmlns:a16="http://schemas.microsoft.com/office/drawing/2014/main" id="{DA635BA3-A9FA-7744-B361-4A9656120444}"/>
                  </a:ext>
                </a:extLst>
              </p:cNvPr>
              <p:cNvSpPr/>
              <p:nvPr/>
            </p:nvSpPr>
            <p:spPr>
              <a:xfrm>
                <a:off x="8921155" y="5240609"/>
                <a:ext cx="1781235" cy="757237"/>
              </a:xfrm>
              <a:prstGeom prst="parallelogram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8FA09AA2-EB34-CF43-836A-448DE46C7C09}"/>
                  </a:ext>
                </a:extLst>
              </p:cNvPr>
              <p:cNvCxnSpPr>
                <a:stCxn id="76" idx="5"/>
                <a:endCxn id="76" idx="2"/>
              </p:cNvCxnSpPr>
              <p:nvPr/>
            </p:nvCxnSpPr>
            <p:spPr>
              <a:xfrm>
                <a:off x="9015810" y="5619228"/>
                <a:ext cx="1591925" cy="0"/>
              </a:xfrm>
              <a:prstGeom prst="line">
                <a:avLst/>
              </a:prstGeom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DB5A49CB-8274-2F48-AC83-9E1CD24C5CC7}"/>
                  </a:ext>
                </a:extLst>
              </p:cNvPr>
              <p:cNvSpPr txBox="1"/>
              <p:nvPr/>
            </p:nvSpPr>
            <p:spPr>
              <a:xfrm>
                <a:off x="9281279" y="5249894"/>
                <a:ext cx="1140063" cy="4228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GPU code</a:t>
                </a:r>
              </a:p>
            </p:txBody>
          </p: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715B555-8B53-384C-846F-245A11CE0734}"/>
                  </a:ext>
                </a:extLst>
              </p:cNvPr>
              <p:cNvSpPr txBox="1"/>
              <p:nvPr/>
            </p:nvSpPr>
            <p:spPr>
              <a:xfrm>
                <a:off x="8972946" y="5619227"/>
                <a:ext cx="1668055" cy="4228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Gluon Runtime</a:t>
                </a:r>
              </a:p>
            </p:txBody>
          </p:sp>
        </p:grp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44FAF0DB-F704-A543-9502-96148DA43E33}"/>
                </a:ext>
              </a:extLst>
            </p:cNvPr>
            <p:cNvCxnSpPr>
              <a:cxnSpLocks/>
              <a:stCxn id="60" idx="2"/>
              <a:endCxn id="71" idx="1"/>
            </p:cNvCxnSpPr>
            <p:nvPr/>
          </p:nvCxnSpPr>
          <p:spPr>
            <a:xfrm flipH="1">
              <a:off x="7723160" y="3857177"/>
              <a:ext cx="4231" cy="134347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Elbow Connector 80">
              <a:extLst>
                <a:ext uri="{FF2B5EF4-FFF2-40B4-BE49-F238E27FC236}">
                  <a16:creationId xmlns:a16="http://schemas.microsoft.com/office/drawing/2014/main" id="{2BF7C8A1-F8E6-C040-9673-7488E9D438D9}"/>
                </a:ext>
              </a:extLst>
            </p:cNvPr>
            <p:cNvCxnSpPr>
              <a:cxnSpLocks/>
              <a:stCxn id="64" idx="2"/>
              <a:endCxn id="78" idx="0"/>
            </p:cNvCxnSpPr>
            <p:nvPr/>
          </p:nvCxnSpPr>
          <p:spPr>
            <a:xfrm rot="16200000" flipH="1">
              <a:off x="9077060" y="4469603"/>
              <a:ext cx="537879" cy="934835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Elbow Connector 81">
              <a:extLst>
                <a:ext uri="{FF2B5EF4-FFF2-40B4-BE49-F238E27FC236}">
                  <a16:creationId xmlns:a16="http://schemas.microsoft.com/office/drawing/2014/main" id="{250BE610-932F-3141-A254-CBA28482345B}"/>
                </a:ext>
              </a:extLst>
            </p:cNvPr>
            <p:cNvCxnSpPr>
              <a:cxnSpLocks/>
              <a:stCxn id="65" idx="2"/>
              <a:endCxn id="78" idx="0"/>
            </p:cNvCxnSpPr>
            <p:nvPr/>
          </p:nvCxnSpPr>
          <p:spPr>
            <a:xfrm rot="5400000">
              <a:off x="9665543" y="4815955"/>
              <a:ext cx="537879" cy="242131"/>
            </a:xfrm>
            <a:prstGeom prst="bentConnector3">
              <a:avLst/>
            </a:prstGeom>
            <a:ln>
              <a:solidFill>
                <a:schemeClr val="tx1"/>
              </a:solidFill>
              <a:prstDash val="sysDot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2FE400DA-A0EE-124B-97DD-38D287E7024B}"/>
              </a:ext>
            </a:extLst>
          </p:cNvPr>
          <p:cNvCxnSpPr>
            <a:cxnSpLocks/>
          </p:cNvCxnSpPr>
          <p:nvPr/>
        </p:nvCxnSpPr>
        <p:spPr>
          <a:xfrm>
            <a:off x="8698708" y="5828885"/>
            <a:ext cx="457200" cy="0"/>
          </a:xfrm>
          <a:prstGeom prst="straightConnector1">
            <a:avLst/>
          </a:prstGeom>
          <a:ln w="3492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4" name="Graphic 83" descr="Envelope">
            <a:extLst>
              <a:ext uri="{FF2B5EF4-FFF2-40B4-BE49-F238E27FC236}">
                <a16:creationId xmlns:a16="http://schemas.microsoft.com/office/drawing/2014/main" id="{F8E1675D-DB31-0A44-8AC0-A345ECE238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809362" y="5624416"/>
            <a:ext cx="220590" cy="22059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BFB544-C115-BD43-99A1-50B133F166C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43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4640014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4E99C5B7-FB80-DA44-BCB5-69E8DC7EDA26}"/>
              </a:ext>
            </a:extLst>
          </p:cNvPr>
          <p:cNvSpPr txBox="1"/>
          <p:nvPr/>
        </p:nvSpPr>
        <p:spPr>
          <a:xfrm>
            <a:off x="6621289" y="1917613"/>
            <a:ext cx="5374356" cy="4278094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struct </a:t>
            </a:r>
            <a:r>
              <a:rPr lang="en-US" sz="1600" dirty="0" err="1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p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ageRank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() {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Graph* g;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float 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&amp;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local_alpha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, &amp;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local_tolerance</a:t>
            </a:r>
            <a:endParaRPr lang="en-US" sz="1600" dirty="0">
              <a:latin typeface="Avenir" panose="02000503020000020003" pitchFamily="2" charset="0"/>
              <a:ea typeface="Batang" panose="02030600000101010101" pitchFamily="18" charset="-127"/>
              <a:cs typeface="Arial" panose="020B0604020202020204" pitchFamily="34" charset="0"/>
            </a:endParaRP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pageRank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(Graph* g) : g(g) {}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void operator()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en-US" sz="1600" b="1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GNode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, </a:t>
            </a:r>
            <a:r>
              <a:rPr lang="en-US" sz="1600" b="1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Worklist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&amp;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wl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) {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auto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&amp;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srcData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= g-&gt;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getData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);</a:t>
            </a:r>
          </a:p>
          <a:p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if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srcData.residual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&gt;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local_tolerance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) {        </a:t>
            </a:r>
          </a:p>
          <a:p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auto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residual_old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=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srcData.residual.exchange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(0);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srcData.rank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+=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residual_old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auto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delta =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residual_old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*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local_alpha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/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srcData.nout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for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auto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e : g-&gt;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getEdges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)) {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    </a:t>
            </a:r>
            <a:r>
              <a:rPr lang="en-US" sz="1600" b="1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GNode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dst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= g-&gt;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getEdgeDst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(e);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    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auto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&amp;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dstData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= g-&gt;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getData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dst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);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   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dstData.contrib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+= delta;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} 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}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6D4C5B-1F26-6342-941B-CB588AF57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PageRank Example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A9D0DD-6978-244F-AA72-EDB963A0A6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1688433"/>
            <a:ext cx="5986444" cy="3656078"/>
          </a:xfrm>
        </p:spPr>
        <p:txBody>
          <a:bodyPr>
            <a:noAutofit/>
          </a:bodyPr>
          <a:lstStyle/>
          <a:p>
            <a:pPr>
              <a:spcBef>
                <a:spcPts val="1200"/>
              </a:spcBef>
            </a:pPr>
            <a:r>
              <a:rPr lang="en-US" sz="2200" b="1" dirty="0">
                <a:solidFill>
                  <a:schemeClr val="tx1"/>
                </a:solidFill>
              </a:rPr>
              <a:t>Field accessed:</a:t>
            </a:r>
            <a:r>
              <a:rPr lang="en-US" sz="2200" dirty="0">
                <a:solidFill>
                  <a:schemeClr val="tx1"/>
                </a:solidFill>
              </a:rPr>
              <a:t> </a:t>
            </a:r>
            <a:r>
              <a:rPr lang="en-US" sz="2200" i="1" dirty="0" err="1">
                <a:solidFill>
                  <a:schemeClr val="tx1"/>
                </a:solidFill>
              </a:rPr>
              <a:t>contrib</a:t>
            </a:r>
            <a:r>
              <a:rPr lang="en-US" sz="2200" i="1" dirty="0">
                <a:solidFill>
                  <a:schemeClr val="tx1"/>
                </a:solidFill>
              </a:rPr>
              <a:t>, residual, rank</a:t>
            </a:r>
          </a:p>
          <a:p>
            <a:pPr>
              <a:spcBef>
                <a:spcPts val="1200"/>
              </a:spcBef>
            </a:pPr>
            <a:r>
              <a:rPr lang="en-US" sz="2200" b="1" dirty="0">
                <a:solidFill>
                  <a:schemeClr val="tx1"/>
                </a:solidFill>
              </a:rPr>
              <a:t>Reduction operation </a:t>
            </a:r>
            <a:r>
              <a:rPr lang="en-US" sz="2200" b="1" i="1" dirty="0">
                <a:solidFill>
                  <a:schemeClr val="tx1"/>
                </a:solidFill>
              </a:rPr>
              <a:t>(</a:t>
            </a:r>
            <a:r>
              <a:rPr lang="en-US" sz="2200" b="1" i="1" dirty="0" err="1">
                <a:solidFill>
                  <a:schemeClr val="tx1"/>
                </a:solidFill>
              </a:rPr>
              <a:t>contrib</a:t>
            </a:r>
            <a:r>
              <a:rPr lang="en-US" sz="2200" b="1" i="1" dirty="0">
                <a:solidFill>
                  <a:schemeClr val="tx1"/>
                </a:solidFill>
              </a:rPr>
              <a:t>)</a:t>
            </a:r>
            <a:r>
              <a:rPr lang="en-US" sz="2200" dirty="0">
                <a:solidFill>
                  <a:schemeClr val="tx1"/>
                </a:solidFill>
              </a:rPr>
              <a:t>: </a:t>
            </a:r>
            <a:r>
              <a:rPr lang="en-US" sz="2200" i="1" dirty="0">
                <a:solidFill>
                  <a:schemeClr val="tx1"/>
                </a:solidFill>
              </a:rPr>
              <a:t>+= </a:t>
            </a:r>
          </a:p>
          <a:p>
            <a:pPr>
              <a:spcBef>
                <a:spcPts val="1200"/>
              </a:spcBef>
            </a:pPr>
            <a:r>
              <a:rPr lang="en-US" sz="2200" b="1" dirty="0">
                <a:solidFill>
                  <a:schemeClr val="tx1"/>
                </a:solidFill>
              </a:rPr>
              <a:t>Field accessed location:</a:t>
            </a:r>
          </a:p>
          <a:p>
            <a:pPr lvl="1">
              <a:spcBef>
                <a:spcPts val="600"/>
              </a:spcBef>
            </a:pPr>
            <a:r>
              <a:rPr lang="en-US" sz="2000" i="1" dirty="0">
                <a:solidFill>
                  <a:schemeClr val="tx1"/>
                </a:solidFill>
              </a:rPr>
              <a:t>residual </a:t>
            </a:r>
            <a:r>
              <a:rPr lang="en-US" sz="2000" dirty="0">
                <a:solidFill>
                  <a:schemeClr val="tx1"/>
                </a:solidFill>
              </a:rPr>
              <a:t>and </a:t>
            </a:r>
            <a:r>
              <a:rPr lang="en-US" sz="2000" i="1" dirty="0">
                <a:solidFill>
                  <a:schemeClr val="tx1"/>
                </a:solidFill>
              </a:rPr>
              <a:t>rank</a:t>
            </a:r>
          </a:p>
          <a:p>
            <a:pPr lvl="2">
              <a:spcBef>
                <a:spcPts val="600"/>
              </a:spcBef>
            </a:pPr>
            <a:r>
              <a:rPr lang="en-US" sz="1800" dirty="0">
                <a:solidFill>
                  <a:schemeClr val="tx1"/>
                </a:solidFill>
              </a:rPr>
              <a:t>Read at source	</a:t>
            </a:r>
          </a:p>
          <a:p>
            <a:pPr lvl="1">
              <a:spcBef>
                <a:spcPts val="600"/>
              </a:spcBef>
            </a:pPr>
            <a:r>
              <a:rPr lang="en-US" sz="2000" i="1" dirty="0" err="1">
                <a:solidFill>
                  <a:schemeClr val="tx1"/>
                </a:solidFill>
              </a:rPr>
              <a:t>contrib</a:t>
            </a:r>
            <a:endParaRPr lang="en-US" sz="2000" i="1" dirty="0">
              <a:solidFill>
                <a:schemeClr val="tx1"/>
              </a:solidFill>
            </a:endParaRPr>
          </a:p>
          <a:p>
            <a:pPr lvl="2">
              <a:spcBef>
                <a:spcPts val="600"/>
              </a:spcBef>
            </a:pPr>
            <a:r>
              <a:rPr lang="en-US" sz="1800" dirty="0">
                <a:solidFill>
                  <a:schemeClr val="tx1"/>
                </a:solidFill>
              </a:rPr>
              <a:t>Updated at destination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DB9784-E50A-CB46-8066-CAFB87E9C762}"/>
              </a:ext>
            </a:extLst>
          </p:cNvPr>
          <p:cNvSpPr/>
          <p:nvPr/>
        </p:nvSpPr>
        <p:spPr>
          <a:xfrm>
            <a:off x="7063891" y="3894375"/>
            <a:ext cx="4712509" cy="535735"/>
          </a:xfrm>
          <a:prstGeom prst="rect">
            <a:avLst/>
          </a:prstGeom>
          <a:solidFill>
            <a:schemeClr val="accent1">
              <a:alpha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E13251F-FEE3-DF42-8772-5317E1C661A1}"/>
              </a:ext>
            </a:extLst>
          </p:cNvPr>
          <p:cNvSpPr/>
          <p:nvPr/>
        </p:nvSpPr>
        <p:spPr>
          <a:xfrm>
            <a:off x="7230889" y="5344511"/>
            <a:ext cx="2701388" cy="315310"/>
          </a:xfrm>
          <a:prstGeom prst="rect">
            <a:avLst/>
          </a:prstGeom>
          <a:solidFill>
            <a:schemeClr val="accent1">
              <a:alpha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890CEB5-B7FC-7D47-94C6-78D33730027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44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8345576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AC7B7D-65BA-4F4F-967D-929627B534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771652"/>
            <a:ext cx="10058400" cy="356616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cs typeface="Calibri Light"/>
              </a:rPr>
              <a:t>Inserting Communication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6772EA-F92A-E448-BC57-9FC42ADE84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45</a:t>
            </a:fld>
            <a:endParaRPr lang="en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696EBFE-DE69-9B41-BF9C-67FE82F2ADFE}"/>
              </a:ext>
            </a:extLst>
          </p:cNvPr>
          <p:cNvGrpSpPr/>
          <p:nvPr/>
        </p:nvGrpSpPr>
        <p:grpSpPr>
          <a:xfrm>
            <a:off x="7593329" y="1536567"/>
            <a:ext cx="4532350" cy="4453525"/>
            <a:chOff x="6749666" y="436187"/>
            <a:chExt cx="4955984" cy="5561919"/>
          </a:xfrm>
        </p:grpSpPr>
        <p:sp>
          <p:nvSpPr>
            <p:cNvPr id="7" name="Parallelogram 6">
              <a:extLst>
                <a:ext uri="{FF2B5EF4-FFF2-40B4-BE49-F238E27FC236}">
                  <a16:creationId xmlns:a16="http://schemas.microsoft.com/office/drawing/2014/main" id="{5E4325C9-F8D6-D64A-A82C-6AC039336707}"/>
                </a:ext>
              </a:extLst>
            </p:cNvPr>
            <p:cNvSpPr/>
            <p:nvPr/>
          </p:nvSpPr>
          <p:spPr>
            <a:xfrm>
              <a:off x="8184590" y="436187"/>
              <a:ext cx="1194099" cy="301214"/>
            </a:xfrm>
            <a:prstGeom prst="parallelogram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Input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8E3967C-EDC1-DC49-905F-0899D7A43C91}"/>
                </a:ext>
              </a:extLst>
            </p:cNvPr>
            <p:cNvSpPr txBox="1"/>
            <p:nvPr/>
          </p:nvSpPr>
          <p:spPr>
            <a:xfrm>
              <a:off x="9378689" y="436187"/>
              <a:ext cx="775103" cy="4228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/>
                <a:t>Galois</a:t>
              </a: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7A9A4B7-5556-F047-A626-1082207C71B9}"/>
                </a:ext>
              </a:extLst>
            </p:cNvPr>
            <p:cNvGrpSpPr/>
            <p:nvPr/>
          </p:nvGrpSpPr>
          <p:grpSpPr>
            <a:xfrm>
              <a:off x="8780057" y="723064"/>
              <a:ext cx="1039104" cy="385471"/>
              <a:chOff x="8151477" y="2137192"/>
              <a:chExt cx="1039104" cy="385471"/>
            </a:xfrm>
          </p:grpSpPr>
          <p:cxnSp>
            <p:nvCxnSpPr>
              <p:cNvPr id="43" name="Straight Arrow Connector 42">
                <a:extLst>
                  <a:ext uri="{FF2B5EF4-FFF2-40B4-BE49-F238E27FC236}">
                    <a16:creationId xmlns:a16="http://schemas.microsoft.com/office/drawing/2014/main" id="{E220C692-D153-E541-BEB3-831A9AC8B046}"/>
                  </a:ext>
                </a:extLst>
              </p:cNvPr>
              <p:cNvCxnSpPr>
                <a:cxnSpLocks/>
                <a:stCxn id="7" idx="4"/>
                <a:endCxn id="10" idx="0"/>
              </p:cNvCxnSpPr>
              <p:nvPr/>
            </p:nvCxnSpPr>
            <p:spPr>
              <a:xfrm flipH="1">
                <a:off x="8151477" y="2151529"/>
                <a:ext cx="1583" cy="37113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E2B3FE52-3CAA-594F-919E-7E181ADFE99D}"/>
                  </a:ext>
                </a:extLst>
              </p:cNvPr>
              <p:cNvSpPr txBox="1"/>
              <p:nvPr/>
            </p:nvSpPr>
            <p:spPr>
              <a:xfrm>
                <a:off x="8201353" y="2137192"/>
                <a:ext cx="989228" cy="3843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/>
                  <a:t>LLVM AST</a:t>
                </a:r>
              </a:p>
            </p:txBody>
          </p:sp>
        </p:grp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B4CCE82-9542-8F4A-8C49-5F55C981BC17}"/>
                </a:ext>
              </a:extLst>
            </p:cNvPr>
            <p:cNvSpPr/>
            <p:nvPr/>
          </p:nvSpPr>
          <p:spPr>
            <a:xfrm>
              <a:off x="7451487" y="1108535"/>
              <a:ext cx="2657139" cy="187721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3402D35D-9778-9449-A753-977C2AEF8B33}"/>
                </a:ext>
              </a:extLst>
            </p:cNvPr>
            <p:cNvSpPr/>
            <p:nvPr/>
          </p:nvSpPr>
          <p:spPr>
            <a:xfrm>
              <a:off x="7603678" y="1158737"/>
              <a:ext cx="2377440" cy="441063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00" dirty="0">
                  <a:solidFill>
                    <a:schemeClr val="tx1"/>
                  </a:solidFill>
                </a:rPr>
                <a:t>Graph-Data Access Analysis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4B99BFF-0D16-F74C-A5A8-8F55E0B0043A}"/>
                </a:ext>
              </a:extLst>
            </p:cNvPr>
            <p:cNvSpPr txBox="1"/>
            <p:nvPr/>
          </p:nvSpPr>
          <p:spPr>
            <a:xfrm>
              <a:off x="10108625" y="923869"/>
              <a:ext cx="1029264" cy="7303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Abelian </a:t>
              </a:r>
            </a:p>
            <a:p>
              <a:r>
                <a:rPr lang="en-US" sz="1600" dirty="0"/>
                <a:t>Compiler</a:t>
              </a:r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7763EA63-CEC2-804D-9628-CC6EF2B1F161}"/>
                </a:ext>
              </a:extLst>
            </p:cNvPr>
            <p:cNvGrpSpPr/>
            <p:nvPr/>
          </p:nvGrpSpPr>
          <p:grpSpPr>
            <a:xfrm>
              <a:off x="7605850" y="1599800"/>
              <a:ext cx="2377440" cy="657561"/>
              <a:chOff x="7285099" y="3013928"/>
              <a:chExt cx="2377440" cy="657561"/>
            </a:xfrm>
          </p:grpSpPr>
          <p:sp>
            <p:nvSpPr>
              <p:cNvPr id="41" name="Rounded Rectangle 40">
                <a:extLst>
                  <a:ext uri="{FF2B5EF4-FFF2-40B4-BE49-F238E27FC236}">
                    <a16:creationId xmlns:a16="http://schemas.microsoft.com/office/drawing/2014/main" id="{9AA0DCD5-29AF-F447-9B4C-FD0B158A4648}"/>
                  </a:ext>
                </a:extLst>
              </p:cNvPr>
              <p:cNvSpPr/>
              <p:nvPr/>
            </p:nvSpPr>
            <p:spPr>
              <a:xfrm>
                <a:off x="7285099" y="3230426"/>
                <a:ext cx="2377440" cy="441063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300" dirty="0">
                    <a:solidFill>
                      <a:schemeClr val="tx1"/>
                    </a:solidFill>
                  </a:rPr>
                  <a:t>Restructuring Computation</a:t>
                </a:r>
              </a:p>
            </p:txBody>
          </p:sp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4A7C69AA-0E16-8C42-B6C8-DA402D3BA945}"/>
                  </a:ext>
                </a:extLst>
              </p:cNvPr>
              <p:cNvCxnSpPr>
                <a:stCxn id="11" idx="2"/>
                <a:endCxn id="41" idx="0"/>
              </p:cNvCxnSpPr>
              <p:nvPr/>
            </p:nvCxnSpPr>
            <p:spPr>
              <a:xfrm flipH="1">
                <a:off x="8473819" y="3013928"/>
                <a:ext cx="10528" cy="21649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38067A14-96D9-0E4D-A3AC-1A880FC5A079}"/>
                </a:ext>
              </a:extLst>
            </p:cNvPr>
            <p:cNvGrpSpPr/>
            <p:nvPr/>
          </p:nvGrpSpPr>
          <p:grpSpPr>
            <a:xfrm>
              <a:off x="7603678" y="2257361"/>
              <a:ext cx="2377440" cy="665185"/>
              <a:chOff x="7282927" y="3671489"/>
              <a:chExt cx="2377440" cy="665185"/>
            </a:xfrm>
          </p:grpSpPr>
          <p:sp>
            <p:nvSpPr>
              <p:cNvPr id="39" name="Rounded Rectangle 38">
                <a:extLst>
                  <a:ext uri="{FF2B5EF4-FFF2-40B4-BE49-F238E27FC236}">
                    <a16:creationId xmlns:a16="http://schemas.microsoft.com/office/drawing/2014/main" id="{A64A444F-FCBF-8C44-92E9-BF7F2F1EBFD2}"/>
                  </a:ext>
                </a:extLst>
              </p:cNvPr>
              <p:cNvSpPr/>
              <p:nvPr/>
            </p:nvSpPr>
            <p:spPr>
              <a:xfrm>
                <a:off x="7282927" y="3895611"/>
                <a:ext cx="2377440" cy="441063"/>
              </a:xfrm>
              <a:prstGeom prst="roundRect">
                <a:avLst/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300" dirty="0">
                    <a:solidFill>
                      <a:schemeClr val="tx1"/>
                    </a:solidFill>
                  </a:rPr>
                  <a:t>Inserting Communication</a:t>
                </a:r>
              </a:p>
            </p:txBody>
          </p:sp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A6BCD523-17DA-E749-9537-9455F2DE2AC5}"/>
                  </a:ext>
                </a:extLst>
              </p:cNvPr>
              <p:cNvCxnSpPr>
                <a:cxnSpLocks/>
                <a:stCxn id="41" idx="2"/>
                <a:endCxn id="39" idx="0"/>
              </p:cNvCxnSpPr>
              <p:nvPr/>
            </p:nvCxnSpPr>
            <p:spPr>
              <a:xfrm flipH="1">
                <a:off x="8471647" y="3671489"/>
                <a:ext cx="14872" cy="22412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05103C4-9DB9-E84F-B00F-21B07A54A3A6}"/>
                </a:ext>
              </a:extLst>
            </p:cNvPr>
            <p:cNvSpPr/>
            <p:nvPr/>
          </p:nvSpPr>
          <p:spPr>
            <a:xfrm>
              <a:off x="6935306" y="3313051"/>
              <a:ext cx="3689499" cy="142637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5FC167F-3845-3D4D-A650-F8F4ED43BF19}"/>
                </a:ext>
              </a:extLst>
            </p:cNvPr>
            <p:cNvSpPr/>
            <p:nvPr/>
          </p:nvSpPr>
          <p:spPr>
            <a:xfrm>
              <a:off x="7270190" y="3490111"/>
              <a:ext cx="914400" cy="3670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g++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F58045D-982B-8B42-B99D-3C2686103287}"/>
                </a:ext>
              </a:extLst>
            </p:cNvPr>
            <p:cNvSpPr/>
            <p:nvPr/>
          </p:nvSpPr>
          <p:spPr>
            <a:xfrm>
              <a:off x="9084685" y="3476703"/>
              <a:ext cx="914400" cy="3670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IrGL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3B8C8489-1B8D-1848-B9D5-2BE7B49837EF}"/>
                </a:ext>
              </a:extLst>
            </p:cNvPr>
            <p:cNvCxnSpPr>
              <a:cxnSpLocks/>
              <a:endCxn id="16" idx="0"/>
            </p:cNvCxnSpPr>
            <p:nvPr/>
          </p:nvCxnSpPr>
          <p:spPr>
            <a:xfrm>
              <a:off x="7727390" y="2922546"/>
              <a:ext cx="0" cy="56756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CC038EA3-B618-CC42-A583-6DCE2AD2D365}"/>
                </a:ext>
              </a:extLst>
            </p:cNvPr>
            <p:cNvCxnSpPr>
              <a:cxnSpLocks/>
              <a:endCxn id="17" idx="0"/>
            </p:cNvCxnSpPr>
            <p:nvPr/>
          </p:nvCxnSpPr>
          <p:spPr>
            <a:xfrm flipH="1">
              <a:off x="9541885" y="2922546"/>
              <a:ext cx="2" cy="55415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098DD037-0FFB-E743-8238-37258CF93137}"/>
                </a:ext>
              </a:extLst>
            </p:cNvPr>
            <p:cNvSpPr/>
            <p:nvPr/>
          </p:nvSpPr>
          <p:spPr>
            <a:xfrm>
              <a:off x="8421381" y="4301015"/>
              <a:ext cx="914400" cy="3670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CUDA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F16E7D0-9E6C-0849-87F3-7481F4166677}"/>
                </a:ext>
              </a:extLst>
            </p:cNvPr>
            <p:cNvSpPr/>
            <p:nvPr/>
          </p:nvSpPr>
          <p:spPr>
            <a:xfrm>
              <a:off x="9598347" y="4301015"/>
              <a:ext cx="914400" cy="3670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5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OpenCL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0483C2E-8C01-C944-928A-166B6800809E}"/>
                </a:ext>
              </a:extLst>
            </p:cNvPr>
            <p:cNvSpPr txBox="1"/>
            <p:nvPr/>
          </p:nvSpPr>
          <p:spPr>
            <a:xfrm>
              <a:off x="7200809" y="2985745"/>
              <a:ext cx="527042" cy="4035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b="1" dirty="0"/>
                <a:t>C++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FB42E7A-3B2C-944F-A17B-9E05DB8FA15B}"/>
                </a:ext>
              </a:extLst>
            </p:cNvPr>
            <p:cNvSpPr txBox="1"/>
            <p:nvPr/>
          </p:nvSpPr>
          <p:spPr>
            <a:xfrm>
              <a:off x="10151658" y="2626375"/>
              <a:ext cx="1553992" cy="7303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Device Specific</a:t>
              </a:r>
            </a:p>
            <a:p>
              <a:r>
                <a:rPr lang="en-US" sz="1600" dirty="0"/>
                <a:t>Compilers</a:t>
              </a:r>
            </a:p>
          </p:txBody>
        </p:sp>
        <p:cxnSp>
          <p:nvCxnSpPr>
            <p:cNvPr id="24" name="Elbow Connector 23">
              <a:extLst>
                <a:ext uri="{FF2B5EF4-FFF2-40B4-BE49-F238E27FC236}">
                  <a16:creationId xmlns:a16="http://schemas.microsoft.com/office/drawing/2014/main" id="{C3357A2B-7FBD-4847-88E6-0FADDAE2D819}"/>
                </a:ext>
              </a:extLst>
            </p:cNvPr>
            <p:cNvCxnSpPr>
              <a:cxnSpLocks/>
              <a:stCxn id="17" idx="2"/>
              <a:endCxn id="20" idx="0"/>
            </p:cNvCxnSpPr>
            <p:nvPr/>
          </p:nvCxnSpPr>
          <p:spPr>
            <a:xfrm rot="5400000">
              <a:off x="8981610" y="3740740"/>
              <a:ext cx="457246" cy="663304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Elbow Connector 24">
              <a:extLst>
                <a:ext uri="{FF2B5EF4-FFF2-40B4-BE49-F238E27FC236}">
                  <a16:creationId xmlns:a16="http://schemas.microsoft.com/office/drawing/2014/main" id="{01A6EF28-91EE-DD4A-844D-1F84FB436563}"/>
                </a:ext>
              </a:extLst>
            </p:cNvPr>
            <p:cNvCxnSpPr>
              <a:cxnSpLocks/>
              <a:stCxn id="17" idx="2"/>
              <a:endCxn id="21" idx="0"/>
            </p:cNvCxnSpPr>
            <p:nvPr/>
          </p:nvCxnSpPr>
          <p:spPr>
            <a:xfrm rot="16200000" flipH="1">
              <a:off x="9570093" y="3815561"/>
              <a:ext cx="457246" cy="513662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C1F12B98-266E-A045-B3A4-E8ECA67C317A}"/>
                </a:ext>
              </a:extLst>
            </p:cNvPr>
            <p:cNvGrpSpPr/>
            <p:nvPr/>
          </p:nvGrpSpPr>
          <p:grpSpPr>
            <a:xfrm>
              <a:off x="6749666" y="5177856"/>
              <a:ext cx="1781235" cy="780029"/>
              <a:chOff x="6602026" y="5220720"/>
              <a:chExt cx="1781235" cy="780029"/>
            </a:xfrm>
          </p:grpSpPr>
          <p:sp>
            <p:nvSpPr>
              <p:cNvPr id="35" name="Parallelogram 34">
                <a:extLst>
                  <a:ext uri="{FF2B5EF4-FFF2-40B4-BE49-F238E27FC236}">
                    <a16:creationId xmlns:a16="http://schemas.microsoft.com/office/drawing/2014/main" id="{6A38B153-9D4D-1C46-B595-96AC4B2162CF}"/>
                  </a:ext>
                </a:extLst>
              </p:cNvPr>
              <p:cNvSpPr/>
              <p:nvPr/>
            </p:nvSpPr>
            <p:spPr>
              <a:xfrm>
                <a:off x="6602026" y="5243512"/>
                <a:ext cx="1781235" cy="757237"/>
              </a:xfrm>
              <a:prstGeom prst="parallelogram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A832E329-4A85-254E-95A7-1538E0D73823}"/>
                  </a:ext>
                </a:extLst>
              </p:cNvPr>
              <p:cNvCxnSpPr>
                <a:stCxn id="35" idx="5"/>
                <a:endCxn id="35" idx="2"/>
              </p:cNvCxnSpPr>
              <p:nvPr/>
            </p:nvCxnSpPr>
            <p:spPr>
              <a:xfrm>
                <a:off x="6684902" y="5622131"/>
                <a:ext cx="1615483" cy="0"/>
              </a:xfrm>
              <a:prstGeom prst="line">
                <a:avLst/>
              </a:prstGeom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EB5C205-A661-144B-914E-3858362CE527}"/>
                  </a:ext>
                </a:extLst>
              </p:cNvPr>
              <p:cNvSpPr txBox="1"/>
              <p:nvPr/>
            </p:nvSpPr>
            <p:spPr>
              <a:xfrm>
                <a:off x="6934293" y="5220720"/>
                <a:ext cx="1257206" cy="4228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CPU code</a:t>
                </a: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A083108-6C15-ED4A-B767-C5F264C96450}"/>
                  </a:ext>
                </a:extLst>
              </p:cNvPr>
              <p:cNvSpPr txBox="1"/>
              <p:nvPr/>
            </p:nvSpPr>
            <p:spPr>
              <a:xfrm>
                <a:off x="6646216" y="5575029"/>
                <a:ext cx="1668055" cy="4228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Gluon Runtime</a:t>
                </a:r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F8744BE1-1F55-3B46-8778-5C788314AA2E}"/>
                </a:ext>
              </a:extLst>
            </p:cNvPr>
            <p:cNvGrpSpPr/>
            <p:nvPr/>
          </p:nvGrpSpPr>
          <p:grpSpPr>
            <a:xfrm>
              <a:off x="8883260" y="5196675"/>
              <a:ext cx="1781235" cy="801431"/>
              <a:chOff x="8921155" y="5240609"/>
              <a:chExt cx="1781235" cy="801431"/>
            </a:xfrm>
          </p:grpSpPr>
          <p:sp>
            <p:nvSpPr>
              <p:cNvPr id="31" name="Parallelogram 30">
                <a:extLst>
                  <a:ext uri="{FF2B5EF4-FFF2-40B4-BE49-F238E27FC236}">
                    <a16:creationId xmlns:a16="http://schemas.microsoft.com/office/drawing/2014/main" id="{48D98910-01C9-FF4D-947B-C00F4ACE66D0}"/>
                  </a:ext>
                </a:extLst>
              </p:cNvPr>
              <p:cNvSpPr/>
              <p:nvPr/>
            </p:nvSpPr>
            <p:spPr>
              <a:xfrm>
                <a:off x="8921155" y="5240609"/>
                <a:ext cx="1781235" cy="757237"/>
              </a:xfrm>
              <a:prstGeom prst="parallelogram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7CC65D9E-B344-B94B-B224-CD531EF7E140}"/>
                  </a:ext>
                </a:extLst>
              </p:cNvPr>
              <p:cNvCxnSpPr>
                <a:stCxn id="31" idx="5"/>
                <a:endCxn id="31" idx="2"/>
              </p:cNvCxnSpPr>
              <p:nvPr/>
            </p:nvCxnSpPr>
            <p:spPr>
              <a:xfrm>
                <a:off x="9015810" y="5619228"/>
                <a:ext cx="1591925" cy="0"/>
              </a:xfrm>
              <a:prstGeom prst="line">
                <a:avLst/>
              </a:prstGeom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49864ABD-F1A0-9141-8FF9-793D2F45992E}"/>
                  </a:ext>
                </a:extLst>
              </p:cNvPr>
              <p:cNvSpPr txBox="1"/>
              <p:nvPr/>
            </p:nvSpPr>
            <p:spPr>
              <a:xfrm>
                <a:off x="9281279" y="5249894"/>
                <a:ext cx="1140063" cy="4228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GPU code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9B0B99F-3FB9-AD4C-AF8B-C2E58859174B}"/>
                  </a:ext>
                </a:extLst>
              </p:cNvPr>
              <p:cNvSpPr txBox="1"/>
              <p:nvPr/>
            </p:nvSpPr>
            <p:spPr>
              <a:xfrm>
                <a:off x="8972946" y="5619227"/>
                <a:ext cx="1668055" cy="4228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Gluon Runtime</a:t>
                </a:r>
              </a:p>
            </p:txBody>
          </p:sp>
        </p:grp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434E7F8B-031C-6E4D-83C5-8C676858CBA0}"/>
                </a:ext>
              </a:extLst>
            </p:cNvPr>
            <p:cNvCxnSpPr>
              <a:cxnSpLocks/>
              <a:stCxn id="16" idx="2"/>
              <a:endCxn id="35" idx="1"/>
            </p:cNvCxnSpPr>
            <p:nvPr/>
          </p:nvCxnSpPr>
          <p:spPr>
            <a:xfrm flipH="1">
              <a:off x="7723160" y="3857177"/>
              <a:ext cx="4231" cy="134347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Elbow Connector 28">
              <a:extLst>
                <a:ext uri="{FF2B5EF4-FFF2-40B4-BE49-F238E27FC236}">
                  <a16:creationId xmlns:a16="http://schemas.microsoft.com/office/drawing/2014/main" id="{BA90AA51-26BB-5243-9B85-B8F5C2927A1A}"/>
                </a:ext>
              </a:extLst>
            </p:cNvPr>
            <p:cNvCxnSpPr>
              <a:cxnSpLocks/>
              <a:stCxn id="20" idx="2"/>
              <a:endCxn id="33" idx="0"/>
            </p:cNvCxnSpPr>
            <p:nvPr/>
          </p:nvCxnSpPr>
          <p:spPr>
            <a:xfrm rot="16200000" flipH="1">
              <a:off x="9077060" y="4469603"/>
              <a:ext cx="537879" cy="934835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Elbow Connector 29">
              <a:extLst>
                <a:ext uri="{FF2B5EF4-FFF2-40B4-BE49-F238E27FC236}">
                  <a16:creationId xmlns:a16="http://schemas.microsoft.com/office/drawing/2014/main" id="{F95CDDAF-589E-E347-9B4D-1D66537115A9}"/>
                </a:ext>
              </a:extLst>
            </p:cNvPr>
            <p:cNvCxnSpPr>
              <a:cxnSpLocks/>
              <a:stCxn id="21" idx="2"/>
              <a:endCxn id="33" idx="0"/>
            </p:cNvCxnSpPr>
            <p:nvPr/>
          </p:nvCxnSpPr>
          <p:spPr>
            <a:xfrm rot="5400000">
              <a:off x="9665543" y="4815955"/>
              <a:ext cx="537879" cy="242131"/>
            </a:xfrm>
            <a:prstGeom prst="bentConnector3">
              <a:avLst/>
            </a:prstGeom>
            <a:ln>
              <a:solidFill>
                <a:schemeClr val="tx1"/>
              </a:solidFill>
              <a:prstDash val="sysDot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7261379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1BA83CB-3477-9147-9D51-F1535AA589F1}"/>
              </a:ext>
            </a:extLst>
          </p:cNvPr>
          <p:cNvSpPr/>
          <p:nvPr/>
        </p:nvSpPr>
        <p:spPr>
          <a:xfrm>
            <a:off x="5869719" y="1724850"/>
            <a:ext cx="5497218" cy="494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B055E633-0DF1-E744-B1E2-B5BC8F1920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2176" y="1747895"/>
            <a:ext cx="5317543" cy="701833"/>
          </a:xfrm>
        </p:spPr>
        <p:txBody>
          <a:bodyPr>
            <a:normAutofit/>
          </a:bodyPr>
          <a:lstStyle/>
          <a:p>
            <a:r>
              <a:rPr lang="en-US" sz="2200" dirty="0">
                <a:solidFill>
                  <a:schemeClr val="tx1"/>
                </a:solidFill>
              </a:rPr>
              <a:t>Inserting Gluon sync API calls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4DA0A48A-2AEA-F541-9C26-AFC29B2DF5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64051"/>
            <a:ext cx="11360800" cy="943200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Inserting Naïve Communication: 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sz="3600" dirty="0" err="1">
                <a:solidFill>
                  <a:schemeClr val="tx1"/>
                </a:solidFill>
              </a:rPr>
              <a:t>UnOptimized</a:t>
            </a:r>
            <a:r>
              <a:rPr lang="en-US" sz="3600" dirty="0">
                <a:solidFill>
                  <a:schemeClr val="tx1"/>
                </a:solidFill>
              </a:rPr>
              <a:t> PageRank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F30F5F6-6F3E-124D-AC52-4177D744625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46</a:t>
            </a:fld>
            <a:endParaRPr lang="en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4EED3A8-1673-2041-9410-ADF1D82BD67E}"/>
              </a:ext>
            </a:extLst>
          </p:cNvPr>
          <p:cNvSpPr txBox="1"/>
          <p:nvPr/>
        </p:nvSpPr>
        <p:spPr>
          <a:xfrm>
            <a:off x="6001403" y="1837331"/>
            <a:ext cx="6232412" cy="4031873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struct </a:t>
            </a:r>
            <a:r>
              <a:rPr lang="en-US" sz="1600" dirty="0" err="1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p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ageRank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() {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Graph* g;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float 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&amp;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local_alpha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, &amp;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local_tolerance</a:t>
            </a:r>
            <a:endParaRPr lang="en-US" sz="1600" dirty="0">
              <a:latin typeface="Avenir" panose="02000503020000020003" pitchFamily="2" charset="0"/>
              <a:ea typeface="Batang" panose="02030600000101010101" pitchFamily="18" charset="-127"/>
              <a:cs typeface="Arial" panose="020B0604020202020204" pitchFamily="34" charset="0"/>
            </a:endParaRP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pageRank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(Graph* g) : g(g) {}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void operator()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en-US" sz="1600" b="1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GNode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, </a:t>
            </a:r>
            <a:r>
              <a:rPr lang="en-US" sz="1600" b="1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Worklist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&amp;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wl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) {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…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} 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}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while(!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workDone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){</a:t>
            </a:r>
          </a:p>
          <a:p>
            <a:r>
              <a:rPr lang="en-US" sz="1600" b="1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Galois:do_all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graph.getSources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(),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pageRank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{&amp;graph, alpha,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tol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});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graph.sync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&lt;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reduceAny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,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readAny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,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Add_contrib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,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Bcast_contrib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&gt;();</a:t>
            </a:r>
          </a:p>
          <a:p>
            <a:endParaRPr lang="en-US" sz="1600" dirty="0">
              <a:latin typeface="Avenir" panose="02000503020000020003" pitchFamily="2" charset="0"/>
              <a:ea typeface="Batang" panose="02030600000101010101" pitchFamily="18" charset="-127"/>
              <a:cs typeface="Arial" panose="020B0604020202020204" pitchFamily="34" charset="0"/>
            </a:endParaRPr>
          </a:p>
          <a:p>
            <a:r>
              <a:rPr lang="en-US" sz="1600" b="1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Galois:do_all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graph.getSources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(),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pageRank_split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{&amp;graph});</a:t>
            </a:r>
          </a:p>
          <a:p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graph.sync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&lt;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reduceAny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,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readAny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,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Add_residual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,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Bcast_residual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&gt;();</a:t>
            </a:r>
            <a:endParaRPr lang="en-US" sz="1600" dirty="0">
              <a:solidFill>
                <a:srgbClr val="7030A0"/>
              </a:solidFill>
              <a:latin typeface="Avenir" panose="02000503020000020003" pitchFamily="2" charset="0"/>
              <a:ea typeface="Batang" panose="02030600000101010101" pitchFamily="18" charset="-127"/>
              <a:cs typeface="Arial" panose="020B0604020202020204" pitchFamily="34" charset="0"/>
            </a:endParaRPr>
          </a:p>
          <a:p>
            <a:endParaRPr lang="en-US" sz="1600" dirty="0">
              <a:latin typeface="Avenir" panose="02000503020000020003" pitchFamily="2" charset="0"/>
              <a:ea typeface="Batang" panose="02030600000101010101" pitchFamily="18" charset="-127"/>
              <a:cs typeface="Arial" panose="020B0604020202020204" pitchFamily="34" charset="0"/>
            </a:endParaRPr>
          </a:p>
          <a:p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}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B27D481-AEAD-754F-B999-03D09B80A90E}"/>
              </a:ext>
            </a:extLst>
          </p:cNvPr>
          <p:cNvSpPr/>
          <p:nvPr/>
        </p:nvSpPr>
        <p:spPr>
          <a:xfrm>
            <a:off x="6107246" y="4294186"/>
            <a:ext cx="5963743" cy="268012"/>
          </a:xfrm>
          <a:prstGeom prst="rect">
            <a:avLst/>
          </a:prstGeom>
          <a:solidFill>
            <a:schemeClr val="accent1">
              <a:alpha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A9CFC8F-5AE4-E145-9237-E7D921E908F4}"/>
              </a:ext>
            </a:extLst>
          </p:cNvPr>
          <p:cNvSpPr txBox="1"/>
          <p:nvPr/>
        </p:nvSpPr>
        <p:spPr>
          <a:xfrm>
            <a:off x="90823" y="3556236"/>
            <a:ext cx="5821675" cy="2308324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struct </a:t>
            </a:r>
            <a:r>
              <a:rPr lang="en-US" sz="1600" dirty="0" err="1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p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ageRank_split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() {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Graph* g;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pageRank_split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(Graph* g) : g(g) {}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void operator()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en-US" sz="1600" b="1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GNode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) {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…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}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}</a:t>
            </a:r>
          </a:p>
          <a:p>
            <a:endParaRPr lang="en-US" sz="1600" dirty="0">
              <a:latin typeface="Avenir" panose="02000503020000020003" pitchFamily="2" charset="0"/>
              <a:ea typeface="Batang" panose="02030600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6330D6C-CD23-B746-850B-2B54EE65449C}"/>
              </a:ext>
            </a:extLst>
          </p:cNvPr>
          <p:cNvSpPr/>
          <p:nvPr/>
        </p:nvSpPr>
        <p:spPr>
          <a:xfrm>
            <a:off x="6044182" y="5061202"/>
            <a:ext cx="6026807" cy="292773"/>
          </a:xfrm>
          <a:prstGeom prst="rect">
            <a:avLst/>
          </a:prstGeom>
          <a:solidFill>
            <a:schemeClr val="accent1">
              <a:alpha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837404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8D0CCF-AD2A-2C4F-8661-287F8CC9C2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599" y="1744877"/>
            <a:ext cx="7528401" cy="4554324"/>
          </a:xfrm>
        </p:spPr>
        <p:txBody>
          <a:bodyPr>
            <a:noAutofit/>
          </a:bodyPr>
          <a:lstStyle/>
          <a:p>
            <a:pPr>
              <a:spcBef>
                <a:spcPts val="1200"/>
              </a:spcBef>
            </a:pPr>
            <a:r>
              <a:rPr lang="en-US" sz="2400" dirty="0">
                <a:solidFill>
                  <a:schemeClr val="tx1"/>
                </a:solidFill>
              </a:rPr>
              <a:t>Naïve synchronization:</a:t>
            </a:r>
          </a:p>
          <a:p>
            <a:pPr lvl="1">
              <a:spcBef>
                <a:spcPts val="1200"/>
              </a:spcBef>
            </a:pPr>
            <a:r>
              <a:rPr lang="en-US" sz="2200" dirty="0">
                <a:solidFill>
                  <a:schemeClr val="tx1"/>
                </a:solidFill>
              </a:rPr>
              <a:t>Conservative approach</a:t>
            </a:r>
          </a:p>
          <a:p>
            <a:pPr lvl="1">
              <a:spcBef>
                <a:spcPts val="1200"/>
              </a:spcBef>
            </a:pPr>
            <a:r>
              <a:rPr lang="en-US" sz="2200" i="1" dirty="0" err="1">
                <a:solidFill>
                  <a:schemeClr val="tx1"/>
                </a:solidFill>
              </a:rPr>
              <a:t>contrib</a:t>
            </a:r>
            <a:r>
              <a:rPr lang="en-US" sz="2200" dirty="0">
                <a:solidFill>
                  <a:schemeClr val="tx1"/>
                </a:solidFill>
              </a:rPr>
              <a:t> updated in </a:t>
            </a:r>
            <a:r>
              <a:rPr lang="en-US" sz="2200" i="1" dirty="0" err="1">
                <a:solidFill>
                  <a:schemeClr val="tx1"/>
                </a:solidFill>
              </a:rPr>
              <a:t>pageRank</a:t>
            </a:r>
            <a:r>
              <a:rPr lang="en-US" sz="2200" dirty="0">
                <a:solidFill>
                  <a:schemeClr val="tx1"/>
                </a:solidFill>
              </a:rPr>
              <a:t> operator</a:t>
            </a:r>
          </a:p>
          <a:p>
            <a:pPr marL="795847" lvl="1" indent="0">
              <a:spcBef>
                <a:spcPts val="1200"/>
              </a:spcBef>
              <a:buNone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C54E120-E04E-ED46-921C-19966411ED0F}"/>
              </a:ext>
            </a:extLst>
          </p:cNvPr>
          <p:cNvSpPr/>
          <p:nvPr/>
        </p:nvSpPr>
        <p:spPr>
          <a:xfrm>
            <a:off x="6498264" y="1688433"/>
            <a:ext cx="5122235" cy="632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FAEE4A-B82F-A641-94F9-5F7D6D4B78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47</a:t>
            </a:fld>
            <a:endParaRPr lang="en"/>
          </a:p>
        </p:txBody>
      </p:sp>
      <p:sp>
        <p:nvSpPr>
          <p:cNvPr id="85" name="Title 1">
            <a:extLst>
              <a:ext uri="{FF2B5EF4-FFF2-40B4-BE49-F238E27FC236}">
                <a16:creationId xmlns:a16="http://schemas.microsoft.com/office/drawing/2014/main" id="{8E7F301C-FDBA-B342-B645-07145285AE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599" y="307540"/>
            <a:ext cx="11360800" cy="943200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Communication optimizations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Optimization 1: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958A7D1-A9BA-194D-BD7D-D21F32E29CA9}"/>
              </a:ext>
            </a:extLst>
          </p:cNvPr>
          <p:cNvSpPr/>
          <p:nvPr/>
        </p:nvSpPr>
        <p:spPr>
          <a:xfrm>
            <a:off x="8339959" y="888980"/>
            <a:ext cx="2081048" cy="7235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PageRank Operator</a:t>
            </a:r>
          </a:p>
          <a:p>
            <a:pPr algn="ctr"/>
            <a:r>
              <a:rPr lang="en-US" i="1" dirty="0" err="1"/>
              <a:t>Contrib</a:t>
            </a:r>
            <a:r>
              <a:rPr lang="en-US" i="1" dirty="0"/>
              <a:t> </a:t>
            </a:r>
            <a:r>
              <a:rPr lang="en-US" dirty="0"/>
              <a:t>updated</a:t>
            </a:r>
            <a:endParaRPr lang="en-US" i="1" dirty="0"/>
          </a:p>
        </p:txBody>
      </p:sp>
      <p:sp>
        <p:nvSpPr>
          <p:cNvPr id="86" name="Rounded Rectangle 85">
            <a:extLst>
              <a:ext uri="{FF2B5EF4-FFF2-40B4-BE49-F238E27FC236}">
                <a16:creationId xmlns:a16="http://schemas.microsoft.com/office/drawing/2014/main" id="{5ACCB23C-C698-4C40-858D-4BF800674328}"/>
              </a:ext>
            </a:extLst>
          </p:cNvPr>
          <p:cNvSpPr/>
          <p:nvPr/>
        </p:nvSpPr>
        <p:spPr>
          <a:xfrm>
            <a:off x="8048297" y="3483718"/>
            <a:ext cx="2664372" cy="7235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PageRank_split</a:t>
            </a:r>
            <a:r>
              <a:rPr lang="en-US" dirty="0"/>
              <a:t> Operator</a:t>
            </a:r>
          </a:p>
          <a:p>
            <a:pPr algn="ctr"/>
            <a:r>
              <a:rPr lang="en-US" i="1" dirty="0" err="1"/>
              <a:t>Contrib</a:t>
            </a:r>
            <a:r>
              <a:rPr lang="en-US" i="1" dirty="0"/>
              <a:t> </a:t>
            </a:r>
            <a:r>
              <a:rPr lang="en-US" dirty="0"/>
              <a:t>read</a:t>
            </a:r>
            <a:endParaRPr lang="en-US" i="1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111197D-7FA5-334C-9397-AFBC6D6CE668}"/>
              </a:ext>
            </a:extLst>
          </p:cNvPr>
          <p:cNvCxnSpPr>
            <a:cxnSpLocks/>
            <a:stCxn id="8" idx="2"/>
            <a:endCxn id="86" idx="0"/>
          </p:cNvCxnSpPr>
          <p:nvPr/>
        </p:nvCxnSpPr>
        <p:spPr>
          <a:xfrm>
            <a:off x="9380483" y="1612500"/>
            <a:ext cx="0" cy="1871218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4C6F832-3802-5E4D-9BBF-1047E6D61D0A}"/>
              </a:ext>
            </a:extLst>
          </p:cNvPr>
          <p:cNvSpPr txBox="1"/>
          <p:nvPr/>
        </p:nvSpPr>
        <p:spPr>
          <a:xfrm>
            <a:off x="8430223" y="4459080"/>
            <a:ext cx="19005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Data flow diagram</a:t>
            </a:r>
          </a:p>
          <a:p>
            <a:pPr algn="ctr"/>
            <a:r>
              <a:rPr lang="en-US" i="1" dirty="0" err="1"/>
              <a:t>Contrib</a:t>
            </a:r>
            <a:r>
              <a:rPr lang="en-US" dirty="0"/>
              <a:t> variable</a:t>
            </a:r>
          </a:p>
        </p:txBody>
      </p:sp>
    </p:spTree>
    <p:extLst>
      <p:ext uri="{BB962C8B-B14F-4D97-AF65-F5344CB8AC3E}">
        <p14:creationId xmlns:p14="http://schemas.microsoft.com/office/powerpoint/2010/main" val="208736838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C54E120-E04E-ED46-921C-19966411ED0F}"/>
              </a:ext>
            </a:extLst>
          </p:cNvPr>
          <p:cNvSpPr/>
          <p:nvPr/>
        </p:nvSpPr>
        <p:spPr>
          <a:xfrm>
            <a:off x="6498264" y="1688433"/>
            <a:ext cx="5122235" cy="632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FAEE4A-B82F-A641-94F9-5F7D6D4B78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48</a:t>
            </a:fld>
            <a:endParaRPr lang="en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958A7D1-A9BA-194D-BD7D-D21F32E29CA9}"/>
              </a:ext>
            </a:extLst>
          </p:cNvPr>
          <p:cNvSpPr/>
          <p:nvPr/>
        </p:nvSpPr>
        <p:spPr>
          <a:xfrm>
            <a:off x="8194128" y="913348"/>
            <a:ext cx="2372710" cy="10097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r>
              <a:rPr lang="en-US" dirty="0"/>
              <a:t>PageRank Operator</a:t>
            </a:r>
          </a:p>
          <a:p>
            <a:pPr algn="ctr"/>
            <a:r>
              <a:rPr lang="en-US" i="1" dirty="0" err="1"/>
              <a:t>Contrib</a:t>
            </a:r>
            <a:r>
              <a:rPr lang="en-US" i="1" dirty="0"/>
              <a:t> </a:t>
            </a:r>
            <a:r>
              <a:rPr lang="en-US" dirty="0"/>
              <a:t>updated</a:t>
            </a:r>
            <a:endParaRPr lang="en-US" i="1" dirty="0"/>
          </a:p>
        </p:txBody>
      </p:sp>
      <p:sp>
        <p:nvSpPr>
          <p:cNvPr id="86" name="Rounded Rectangle 85">
            <a:extLst>
              <a:ext uri="{FF2B5EF4-FFF2-40B4-BE49-F238E27FC236}">
                <a16:creationId xmlns:a16="http://schemas.microsoft.com/office/drawing/2014/main" id="{5ACCB23C-C698-4C40-858D-4BF800674328}"/>
              </a:ext>
            </a:extLst>
          </p:cNvPr>
          <p:cNvSpPr/>
          <p:nvPr/>
        </p:nvSpPr>
        <p:spPr>
          <a:xfrm>
            <a:off x="8048297" y="3483718"/>
            <a:ext cx="2664372" cy="7235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PageRank_split</a:t>
            </a:r>
            <a:r>
              <a:rPr lang="en-US" dirty="0"/>
              <a:t> Operator</a:t>
            </a:r>
          </a:p>
          <a:p>
            <a:pPr algn="ctr"/>
            <a:r>
              <a:rPr lang="en-US" i="1" dirty="0" err="1"/>
              <a:t>Contrib</a:t>
            </a:r>
            <a:r>
              <a:rPr lang="en-US" i="1" dirty="0"/>
              <a:t> </a:t>
            </a:r>
            <a:r>
              <a:rPr lang="en-US" dirty="0"/>
              <a:t>read</a:t>
            </a:r>
            <a:endParaRPr lang="en-US" i="1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111197D-7FA5-334C-9397-AFBC6D6CE668}"/>
              </a:ext>
            </a:extLst>
          </p:cNvPr>
          <p:cNvCxnSpPr>
            <a:cxnSpLocks/>
            <a:stCxn id="8" idx="2"/>
            <a:endCxn id="86" idx="0"/>
          </p:cNvCxnSpPr>
          <p:nvPr/>
        </p:nvCxnSpPr>
        <p:spPr>
          <a:xfrm>
            <a:off x="9380483" y="1923136"/>
            <a:ext cx="0" cy="1560582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4C6F832-3802-5E4D-9BBF-1047E6D61D0A}"/>
              </a:ext>
            </a:extLst>
          </p:cNvPr>
          <p:cNvSpPr txBox="1"/>
          <p:nvPr/>
        </p:nvSpPr>
        <p:spPr>
          <a:xfrm>
            <a:off x="8430223" y="4569439"/>
            <a:ext cx="19005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Data flow diagram</a:t>
            </a:r>
          </a:p>
          <a:p>
            <a:pPr algn="ctr"/>
            <a:r>
              <a:rPr lang="en-US" i="1" dirty="0" err="1"/>
              <a:t>Contrib</a:t>
            </a:r>
            <a:r>
              <a:rPr lang="en-US" dirty="0"/>
              <a:t> variable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FEE7126-C6A1-E347-9472-596DFF2FB6CE}"/>
              </a:ext>
            </a:extLst>
          </p:cNvPr>
          <p:cNvSpPr/>
          <p:nvPr/>
        </p:nvSpPr>
        <p:spPr>
          <a:xfrm>
            <a:off x="8674976" y="1580797"/>
            <a:ext cx="1411013" cy="528716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Sync </a:t>
            </a:r>
            <a:r>
              <a:rPr lang="en-US" i="1" dirty="0" err="1"/>
              <a:t>contrib</a:t>
            </a:r>
            <a:endParaRPr lang="en-US" i="1" dirty="0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49915B37-8490-8B48-B954-042F284FBC1B}"/>
              </a:ext>
            </a:extLst>
          </p:cNvPr>
          <p:cNvSpPr txBox="1">
            <a:spLocks/>
          </p:cNvSpPr>
          <p:nvPr/>
        </p:nvSpPr>
        <p:spPr>
          <a:xfrm>
            <a:off x="420973" y="1748940"/>
            <a:ext cx="7528401" cy="4554324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609585" lvl="0" indent="-457189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 panose="020F0502020204030204" pitchFamily="34" charset="0"/>
              <a:buChar char="●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219170" lvl="1" indent="-423323" algn="l" defTabSz="914377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 pitchFamily="34" charset="0"/>
              <a:buChar char="○"/>
              <a:defRPr sz="1867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828754" lvl="2" indent="-423323" algn="l" defTabSz="914377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 pitchFamily="34" charset="0"/>
              <a:buChar char="■"/>
              <a:defRPr sz="1467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2438339" lvl="3" indent="-423323" algn="l" defTabSz="914377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 pitchFamily="34" charset="0"/>
              <a:buChar char="●"/>
              <a:defRPr sz="1467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3047924" lvl="4" indent="-423323" algn="l" defTabSz="914377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 pitchFamily="34" charset="0"/>
              <a:buChar char="○"/>
              <a:defRPr sz="1467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3657509" lvl="5" indent="-423323" algn="l" defTabSz="914377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 pitchFamily="34" charset="0"/>
              <a:buChar char="■"/>
              <a:defRPr sz="1467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4267093" lvl="6" indent="-423323" algn="l" defTabSz="914377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 pitchFamily="34" charset="0"/>
              <a:buChar char="●"/>
              <a:defRPr sz="1467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4876678" lvl="7" indent="-423323" algn="l" defTabSz="914377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 pitchFamily="34" charset="0"/>
              <a:buChar char="○"/>
              <a:defRPr sz="1467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5486263" lvl="8" indent="-423323" algn="l" defTabSz="914377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2133"/>
              </a:spcAft>
              <a:buClr>
                <a:schemeClr val="accent1"/>
              </a:buClr>
              <a:buSzPts val="1400"/>
              <a:buFont typeface="Calibri" pitchFamily="34" charset="0"/>
              <a:buChar char="■"/>
              <a:defRPr sz="1467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200"/>
              </a:spcBef>
            </a:pPr>
            <a:r>
              <a:rPr lang="en-US" sz="2400" dirty="0">
                <a:solidFill>
                  <a:schemeClr val="tx1"/>
                </a:solidFill>
              </a:rPr>
              <a:t>Naïve synchronization:</a:t>
            </a:r>
          </a:p>
          <a:p>
            <a:pPr lvl="1">
              <a:spcBef>
                <a:spcPts val="1200"/>
              </a:spcBef>
            </a:pPr>
            <a:r>
              <a:rPr lang="en-US" sz="2200" dirty="0">
                <a:solidFill>
                  <a:schemeClr val="tx1"/>
                </a:solidFill>
              </a:rPr>
              <a:t>Conservative approach</a:t>
            </a:r>
          </a:p>
          <a:p>
            <a:pPr lvl="1">
              <a:spcBef>
                <a:spcPts val="1200"/>
              </a:spcBef>
            </a:pPr>
            <a:r>
              <a:rPr lang="en-US" sz="2200" i="1" dirty="0" err="1">
                <a:solidFill>
                  <a:schemeClr val="tx1"/>
                </a:solidFill>
              </a:rPr>
              <a:t>contrib</a:t>
            </a:r>
            <a:r>
              <a:rPr lang="en-US" sz="2200" dirty="0">
                <a:solidFill>
                  <a:schemeClr val="tx1"/>
                </a:solidFill>
              </a:rPr>
              <a:t> updated in </a:t>
            </a:r>
            <a:r>
              <a:rPr lang="en-US" sz="2200" i="1" dirty="0" err="1">
                <a:solidFill>
                  <a:schemeClr val="tx1"/>
                </a:solidFill>
              </a:rPr>
              <a:t>pageRank</a:t>
            </a:r>
            <a:r>
              <a:rPr lang="en-US" sz="2200" dirty="0">
                <a:solidFill>
                  <a:schemeClr val="tx1"/>
                </a:solidFill>
              </a:rPr>
              <a:t> operator</a:t>
            </a:r>
          </a:p>
          <a:p>
            <a:pPr lvl="1">
              <a:spcBef>
                <a:spcPts val="1200"/>
              </a:spcBef>
            </a:pPr>
            <a:r>
              <a:rPr lang="en-US" sz="2200" dirty="0">
                <a:solidFill>
                  <a:schemeClr val="tx1"/>
                </a:solidFill>
              </a:rPr>
              <a:t>Sync </a:t>
            </a:r>
            <a:r>
              <a:rPr lang="en-US" sz="2200" i="1" dirty="0" err="1">
                <a:solidFill>
                  <a:schemeClr val="tx1"/>
                </a:solidFill>
              </a:rPr>
              <a:t>contrib</a:t>
            </a:r>
            <a:r>
              <a:rPr lang="en-US" sz="2200" i="1" dirty="0">
                <a:solidFill>
                  <a:schemeClr val="tx1"/>
                </a:solidFill>
              </a:rPr>
              <a:t> </a:t>
            </a:r>
            <a:r>
              <a:rPr lang="en-US" sz="2200" dirty="0">
                <a:solidFill>
                  <a:schemeClr val="tx1"/>
                </a:solidFill>
              </a:rPr>
              <a:t>after </a:t>
            </a:r>
            <a:r>
              <a:rPr lang="en-US" sz="2200" dirty="0" err="1">
                <a:solidFill>
                  <a:schemeClr val="tx1"/>
                </a:solidFill>
              </a:rPr>
              <a:t>pageRank</a:t>
            </a:r>
            <a:r>
              <a:rPr lang="en-US" sz="2200" dirty="0">
                <a:solidFill>
                  <a:schemeClr val="tx1"/>
                </a:solidFill>
              </a:rPr>
              <a:t> operator</a:t>
            </a:r>
          </a:p>
          <a:p>
            <a:pPr lvl="1">
              <a:spcBef>
                <a:spcPts val="1200"/>
              </a:spcBef>
            </a:pPr>
            <a:endParaRPr lang="en-US" sz="2267" dirty="0">
              <a:solidFill>
                <a:schemeClr val="tx1"/>
              </a:solidFill>
            </a:endParaRPr>
          </a:p>
          <a:p>
            <a:pPr marL="795847" lvl="1" indent="0">
              <a:spcBef>
                <a:spcPts val="1200"/>
              </a:spcBef>
              <a:buFont typeface="Calibri" pitchFamily="34" charset="0"/>
              <a:buNone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201C4523-B1A8-EB49-87DE-7F45D2AB8531}"/>
              </a:ext>
            </a:extLst>
          </p:cNvPr>
          <p:cNvSpPr txBox="1">
            <a:spLocks/>
          </p:cNvSpPr>
          <p:nvPr/>
        </p:nvSpPr>
        <p:spPr>
          <a:xfrm>
            <a:off x="415599" y="307540"/>
            <a:ext cx="11360800" cy="9432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l" defTabSz="914377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 kern="1200" spc="-5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 dirty="0">
                <a:solidFill>
                  <a:schemeClr val="tx1"/>
                </a:solidFill>
              </a:rPr>
              <a:t>Communication optimizations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Optimization 1:</a:t>
            </a:r>
          </a:p>
        </p:txBody>
      </p:sp>
    </p:spTree>
    <p:extLst>
      <p:ext uri="{BB962C8B-B14F-4D97-AF65-F5344CB8AC3E}">
        <p14:creationId xmlns:p14="http://schemas.microsoft.com/office/powerpoint/2010/main" val="270450456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8D0CCF-AD2A-2C4F-8661-287F8CC9C2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599" y="1744877"/>
            <a:ext cx="7911222" cy="4554324"/>
          </a:xfrm>
        </p:spPr>
        <p:txBody>
          <a:bodyPr>
            <a:noAutofit/>
          </a:bodyPr>
          <a:lstStyle/>
          <a:p>
            <a:pPr>
              <a:spcBef>
                <a:spcPts val="1200"/>
              </a:spcBef>
            </a:pPr>
            <a:r>
              <a:rPr lang="en-US" sz="2400" dirty="0">
                <a:solidFill>
                  <a:schemeClr val="tx1"/>
                </a:solidFill>
              </a:rPr>
              <a:t>On-demand synchronization:</a:t>
            </a:r>
          </a:p>
          <a:p>
            <a:pPr lvl="1">
              <a:spcBef>
                <a:spcPts val="1200"/>
              </a:spcBef>
            </a:pPr>
            <a:r>
              <a:rPr lang="en-US" sz="2200" dirty="0">
                <a:solidFill>
                  <a:schemeClr val="tx1"/>
                </a:solidFill>
              </a:rPr>
              <a:t>Only sync before operator if required</a:t>
            </a:r>
          </a:p>
          <a:p>
            <a:pPr lvl="1">
              <a:spcBef>
                <a:spcPts val="1200"/>
              </a:spcBef>
            </a:pPr>
            <a:r>
              <a:rPr lang="en-US" sz="2200" dirty="0">
                <a:solidFill>
                  <a:schemeClr val="tx1"/>
                </a:solidFill>
              </a:rPr>
              <a:t>Sync before using </a:t>
            </a:r>
            <a:r>
              <a:rPr lang="en-US" sz="2200" i="1" dirty="0" err="1">
                <a:solidFill>
                  <a:schemeClr val="tx1"/>
                </a:solidFill>
              </a:rPr>
              <a:t>contrib</a:t>
            </a:r>
            <a:r>
              <a:rPr lang="en-US" sz="2200" i="1" dirty="0">
                <a:solidFill>
                  <a:schemeClr val="tx1"/>
                </a:solidFill>
              </a:rPr>
              <a:t> </a:t>
            </a:r>
            <a:r>
              <a:rPr lang="en-US" sz="2200" dirty="0">
                <a:solidFill>
                  <a:schemeClr val="tx1"/>
                </a:solidFill>
              </a:rPr>
              <a:t>on-demand in </a:t>
            </a:r>
            <a:r>
              <a:rPr lang="en-US" sz="2200" dirty="0" err="1">
                <a:solidFill>
                  <a:schemeClr val="tx1"/>
                </a:solidFill>
              </a:rPr>
              <a:t>pageRank_split</a:t>
            </a:r>
            <a:r>
              <a:rPr lang="en-US" sz="2200" dirty="0">
                <a:solidFill>
                  <a:schemeClr val="tx1"/>
                </a:solidFill>
              </a:rPr>
              <a:t> before reading</a:t>
            </a:r>
          </a:p>
          <a:p>
            <a:pPr lvl="1">
              <a:spcBef>
                <a:spcPts val="1200"/>
              </a:spcBef>
            </a:pP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C54E120-E04E-ED46-921C-19966411ED0F}"/>
              </a:ext>
            </a:extLst>
          </p:cNvPr>
          <p:cNvSpPr/>
          <p:nvPr/>
        </p:nvSpPr>
        <p:spPr>
          <a:xfrm>
            <a:off x="6498264" y="1688433"/>
            <a:ext cx="5122235" cy="632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FAEE4A-B82F-A641-94F9-5F7D6D4B78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49</a:t>
            </a:fld>
            <a:endParaRPr lang="en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958A7D1-A9BA-194D-BD7D-D21F32E29CA9}"/>
              </a:ext>
            </a:extLst>
          </p:cNvPr>
          <p:cNvSpPr/>
          <p:nvPr/>
        </p:nvSpPr>
        <p:spPr>
          <a:xfrm>
            <a:off x="8730160" y="913348"/>
            <a:ext cx="2372710" cy="10097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r>
              <a:rPr lang="en-US" dirty="0"/>
              <a:t>PageRank Operator</a:t>
            </a:r>
          </a:p>
          <a:p>
            <a:pPr algn="ctr"/>
            <a:r>
              <a:rPr lang="en-US" i="1" dirty="0" err="1"/>
              <a:t>Contrib</a:t>
            </a:r>
            <a:r>
              <a:rPr lang="en-US" i="1" dirty="0"/>
              <a:t> </a:t>
            </a:r>
            <a:r>
              <a:rPr lang="en-US" dirty="0"/>
              <a:t>updated</a:t>
            </a:r>
            <a:endParaRPr lang="en-US" i="1" dirty="0"/>
          </a:p>
        </p:txBody>
      </p:sp>
      <p:sp>
        <p:nvSpPr>
          <p:cNvPr id="86" name="Rounded Rectangle 85">
            <a:extLst>
              <a:ext uri="{FF2B5EF4-FFF2-40B4-BE49-F238E27FC236}">
                <a16:creationId xmlns:a16="http://schemas.microsoft.com/office/drawing/2014/main" id="{5ACCB23C-C698-4C40-858D-4BF800674328}"/>
              </a:ext>
            </a:extLst>
          </p:cNvPr>
          <p:cNvSpPr/>
          <p:nvPr/>
        </p:nvSpPr>
        <p:spPr>
          <a:xfrm>
            <a:off x="8525207" y="3483718"/>
            <a:ext cx="2782613" cy="13161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r>
              <a:rPr lang="en-US" dirty="0" err="1"/>
              <a:t>PageRank_split</a:t>
            </a:r>
            <a:r>
              <a:rPr lang="en-US" dirty="0"/>
              <a:t> Operator</a:t>
            </a:r>
          </a:p>
          <a:p>
            <a:pPr algn="ctr"/>
            <a:r>
              <a:rPr lang="en-US" i="1" dirty="0" err="1"/>
              <a:t>Contrib</a:t>
            </a:r>
            <a:r>
              <a:rPr lang="en-US" i="1" dirty="0"/>
              <a:t> </a:t>
            </a:r>
            <a:r>
              <a:rPr lang="en-US" dirty="0"/>
              <a:t>read</a:t>
            </a:r>
            <a:endParaRPr lang="en-US" i="1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111197D-7FA5-334C-9397-AFBC6D6CE668}"/>
              </a:ext>
            </a:extLst>
          </p:cNvPr>
          <p:cNvCxnSpPr>
            <a:cxnSpLocks/>
            <a:stCxn id="8" idx="2"/>
            <a:endCxn id="86" idx="0"/>
          </p:cNvCxnSpPr>
          <p:nvPr/>
        </p:nvCxnSpPr>
        <p:spPr>
          <a:xfrm flipH="1">
            <a:off x="9916514" y="1923136"/>
            <a:ext cx="1" cy="1560582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4C6F832-3802-5E4D-9BBF-1047E6D61D0A}"/>
              </a:ext>
            </a:extLst>
          </p:cNvPr>
          <p:cNvSpPr txBox="1"/>
          <p:nvPr/>
        </p:nvSpPr>
        <p:spPr>
          <a:xfrm>
            <a:off x="8966255" y="4884751"/>
            <a:ext cx="1900520" cy="646331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dirty="0"/>
              <a:t>Data flow diagram</a:t>
            </a:r>
          </a:p>
          <a:p>
            <a:pPr algn="ctr"/>
            <a:r>
              <a:rPr lang="en-US" i="1" dirty="0" err="1"/>
              <a:t>Contrib</a:t>
            </a:r>
            <a:r>
              <a:rPr lang="en-US" dirty="0"/>
              <a:t> variable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FEE7126-C6A1-E347-9472-596DFF2FB6CE}"/>
              </a:ext>
            </a:extLst>
          </p:cNvPr>
          <p:cNvSpPr/>
          <p:nvPr/>
        </p:nvSpPr>
        <p:spPr>
          <a:xfrm>
            <a:off x="9211008" y="3545976"/>
            <a:ext cx="1411013" cy="528716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Sync </a:t>
            </a:r>
            <a:r>
              <a:rPr lang="en-US" i="1" dirty="0" err="1"/>
              <a:t>contrib</a:t>
            </a:r>
            <a:endParaRPr lang="en-US" i="1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F9370AF0-22E9-E94D-8AE1-41334C7F61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599" y="307540"/>
            <a:ext cx="11360800" cy="943200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Communication optimizations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Optimization 1:</a:t>
            </a:r>
          </a:p>
        </p:txBody>
      </p:sp>
    </p:spTree>
    <p:extLst>
      <p:ext uri="{BB962C8B-B14F-4D97-AF65-F5344CB8AC3E}">
        <p14:creationId xmlns:p14="http://schemas.microsoft.com/office/powerpoint/2010/main" val="20778121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4F110EA-7DE8-D248-8569-2EB531BA4C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512" y="4619958"/>
            <a:ext cx="2138711" cy="1608178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DDD021CB-33DE-434F-909D-E240413AE0EA}"/>
              </a:ext>
            </a:extLst>
          </p:cNvPr>
          <p:cNvGrpSpPr/>
          <p:nvPr/>
        </p:nvGrpSpPr>
        <p:grpSpPr>
          <a:xfrm>
            <a:off x="3631070" y="2764127"/>
            <a:ext cx="1999504" cy="1223422"/>
            <a:chOff x="3702204" y="4258007"/>
            <a:chExt cx="1993929" cy="129276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741EEC0-AB31-A445-8AFF-7FB34D5F66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83809"/>
            <a:stretch/>
          </p:blipFill>
          <p:spPr>
            <a:xfrm>
              <a:off x="3702204" y="4258007"/>
              <a:ext cx="546411" cy="1292768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7B1501B-DCE1-B84A-A64B-DBDE7BE158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9334" r="17710"/>
            <a:stretch/>
          </p:blipFill>
          <p:spPr>
            <a:xfrm>
              <a:off x="4246474" y="4258007"/>
              <a:ext cx="1449659" cy="1292768"/>
            </a:xfrm>
            <a:prstGeom prst="rect">
              <a:avLst/>
            </a:prstGeom>
          </p:spPr>
        </p:pic>
      </p:grpSp>
      <p:sp>
        <p:nvSpPr>
          <p:cNvPr id="9" name="Shape 73">
            <a:extLst>
              <a:ext uri="{FF2B5EF4-FFF2-40B4-BE49-F238E27FC236}">
                <a16:creationId xmlns:a16="http://schemas.microsoft.com/office/drawing/2014/main" id="{0436899B-34BA-7B47-9C37-C694BB6AAAC8}"/>
              </a:ext>
            </a:extLst>
          </p:cNvPr>
          <p:cNvSpPr txBox="1">
            <a:spLocks/>
          </p:cNvSpPr>
          <p:nvPr/>
        </p:nvSpPr>
        <p:spPr>
          <a:xfrm>
            <a:off x="1512492" y="1599575"/>
            <a:ext cx="3074732" cy="630594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2396" indent="0" algn="ctr">
              <a:buFont typeface="Calibri" panose="020F0502020204030204" pitchFamily="34" charset="0"/>
              <a:buNone/>
            </a:pPr>
            <a:r>
              <a:rPr lang="en" sz="2800" b="1">
                <a:solidFill>
                  <a:srgbClr val="0070C0"/>
                </a:solidFill>
              </a:rPr>
              <a:t>Applications:</a:t>
            </a:r>
            <a:r>
              <a:rPr lang="en" sz="2800" b="1">
                <a:solidFill>
                  <a:schemeClr val="tx1"/>
                </a:solidFill>
              </a:rPr>
              <a:t> </a:t>
            </a:r>
            <a:endParaRPr lang="en-US" sz="2800">
              <a:solidFill>
                <a:schemeClr val="tx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986CD00-B873-344D-B9C5-C88A6E05B8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6128" y="2679533"/>
            <a:ext cx="1309480" cy="130948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C49E470-ABA6-C24D-89DD-B212D03D556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3581" b="21771"/>
          <a:stretch/>
        </p:blipFill>
        <p:spPr>
          <a:xfrm>
            <a:off x="3631070" y="4915443"/>
            <a:ext cx="2526414" cy="103546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0FEC386-9176-404E-AFF8-4EAED8E8C560}"/>
              </a:ext>
            </a:extLst>
          </p:cNvPr>
          <p:cNvSpPr txBox="1"/>
          <p:nvPr/>
        </p:nvSpPr>
        <p:spPr>
          <a:xfrm>
            <a:off x="1064984" y="2239407"/>
            <a:ext cx="148713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/>
              <a:t>Pathfinding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EF33456-E78A-E64E-8972-91D257E82623}"/>
              </a:ext>
            </a:extLst>
          </p:cNvPr>
          <p:cNvSpPr txBox="1"/>
          <p:nvPr/>
        </p:nvSpPr>
        <p:spPr>
          <a:xfrm>
            <a:off x="3510611" y="2242647"/>
            <a:ext cx="23259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/>
              <a:t>Recommendations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F1CB07F-4B6D-BF47-9BB7-9B5095A0268B}"/>
              </a:ext>
            </a:extLst>
          </p:cNvPr>
          <p:cNvSpPr txBox="1"/>
          <p:nvPr/>
        </p:nvSpPr>
        <p:spPr>
          <a:xfrm>
            <a:off x="3510611" y="4484555"/>
            <a:ext cx="285462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/>
              <a:t>Centrality / Importance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E1CB8A6-F5A2-644F-87E0-F50B15855362}"/>
              </a:ext>
            </a:extLst>
          </p:cNvPr>
          <p:cNvSpPr txBox="1"/>
          <p:nvPr/>
        </p:nvSpPr>
        <p:spPr>
          <a:xfrm>
            <a:off x="1064984" y="4475953"/>
            <a:ext cx="129465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/>
              <a:t>Searching</a:t>
            </a:r>
          </a:p>
        </p:txBody>
      </p:sp>
      <p:sp>
        <p:nvSpPr>
          <p:cNvPr id="19" name="Shape 72">
            <a:extLst>
              <a:ext uri="{FF2B5EF4-FFF2-40B4-BE49-F238E27FC236}">
                <a16:creationId xmlns:a16="http://schemas.microsoft.com/office/drawing/2014/main" id="{21F064CF-6614-EB49-9AEC-BDD9D1DE06F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943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Distributed </a:t>
            </a:r>
            <a:r>
              <a:rPr lang="en" dirty="0">
                <a:solidFill>
                  <a:schemeClr val="tx1"/>
                </a:solidFill>
              </a:rPr>
              <a:t>Graph Analytics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20" name="Shape 75">
            <a:extLst>
              <a:ext uri="{FF2B5EF4-FFF2-40B4-BE49-F238E27FC236}">
                <a16:creationId xmlns:a16="http://schemas.microsoft.com/office/drawing/2014/main" id="{CA1E3989-16BB-5C45-833F-7F954A15FC5E}"/>
              </a:ext>
            </a:extLst>
          </p:cNvPr>
          <p:cNvSpPr txBox="1"/>
          <p:nvPr/>
        </p:nvSpPr>
        <p:spPr>
          <a:xfrm>
            <a:off x="415601" y="5910819"/>
            <a:ext cx="7048459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1067"/>
              <a:t>Credits: </a:t>
            </a:r>
            <a:r>
              <a:rPr lang="en" sz="1067" err="1"/>
              <a:t>yola</a:t>
            </a:r>
            <a:r>
              <a:rPr lang="en" sz="1067"/>
              <a:t>,</a:t>
            </a:r>
            <a:r>
              <a:rPr lang="en-US" sz="1067" err="1"/>
              <a:t>edutopiaglobal.com</a:t>
            </a:r>
            <a:r>
              <a:rPr lang="en" sz="1067"/>
              <a:t> </a:t>
            </a:r>
            <a:r>
              <a:rPr lang="en" sz="1067" err="1"/>
              <a:t>slideshare</a:t>
            </a:r>
            <a:r>
              <a:rPr lang="en" sz="1067"/>
              <a:t>, </a:t>
            </a:r>
            <a:r>
              <a:rPr lang="en" sz="1067" err="1"/>
              <a:t>amazon.com</a:t>
            </a:r>
            <a:endParaRPr sz="1067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A791A2C-A61B-B54D-BDC5-B9FC874554A0}"/>
              </a:ext>
            </a:extLst>
          </p:cNvPr>
          <p:cNvCxnSpPr/>
          <p:nvPr/>
        </p:nvCxnSpPr>
        <p:spPr>
          <a:xfrm>
            <a:off x="7012127" y="1761941"/>
            <a:ext cx="40744" cy="45076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448803E0-1010-E046-A998-0461905B90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69132" y="2330803"/>
            <a:ext cx="3173843" cy="3269058"/>
          </a:xfrm>
          <a:prstGeom prst="rect">
            <a:avLst/>
          </a:prstGeom>
        </p:spPr>
      </p:pic>
      <p:sp>
        <p:nvSpPr>
          <p:cNvPr id="23" name="Shape 75">
            <a:extLst>
              <a:ext uri="{FF2B5EF4-FFF2-40B4-BE49-F238E27FC236}">
                <a16:creationId xmlns:a16="http://schemas.microsoft.com/office/drawing/2014/main" id="{C0F7121A-8624-974E-A82F-0C54B37CC6ED}"/>
              </a:ext>
            </a:extLst>
          </p:cNvPr>
          <p:cNvSpPr txBox="1"/>
          <p:nvPr/>
        </p:nvSpPr>
        <p:spPr>
          <a:xfrm>
            <a:off x="6986968" y="1681030"/>
            <a:ext cx="4855628" cy="4676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800" b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Datasets:</a:t>
            </a:r>
            <a:r>
              <a:rPr lang="en" sz="2800">
                <a:latin typeface="Calibri" panose="020F0502020204030204" pitchFamily="34" charset="0"/>
                <a:cs typeface="Calibri" panose="020F0502020204030204" pitchFamily="34" charset="0"/>
              </a:rPr>
              <a:t> unstructured graphs</a:t>
            </a:r>
            <a:endParaRPr lang="en-US" sz="28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Shape 75">
            <a:extLst>
              <a:ext uri="{FF2B5EF4-FFF2-40B4-BE49-F238E27FC236}">
                <a16:creationId xmlns:a16="http://schemas.microsoft.com/office/drawing/2014/main" id="{E12A5A89-5B1D-214C-B9CD-7733C50CC5DB}"/>
              </a:ext>
            </a:extLst>
          </p:cNvPr>
          <p:cNvSpPr txBox="1"/>
          <p:nvPr/>
        </p:nvSpPr>
        <p:spPr>
          <a:xfrm>
            <a:off x="7667733" y="6039597"/>
            <a:ext cx="35600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1067"/>
              <a:t>Credits: Sentinel Visualizer</a:t>
            </a:r>
            <a:endParaRPr sz="1067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8320101-611B-D44D-AC35-1DB5E6E8CADF}"/>
              </a:ext>
            </a:extLst>
          </p:cNvPr>
          <p:cNvSpPr txBox="1"/>
          <p:nvPr/>
        </p:nvSpPr>
        <p:spPr>
          <a:xfrm>
            <a:off x="7500259" y="5599861"/>
            <a:ext cx="4178543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en-US" sz="3200" kern="0">
                <a:solidFill>
                  <a:srgbClr val="FF0000"/>
                </a:solidFill>
                <a:latin typeface="Arial"/>
                <a:cs typeface="Arial"/>
                <a:sym typeface="Arial"/>
              </a:rPr>
              <a:t>Need TBs of memory</a:t>
            </a:r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CA8714FC-A109-E14F-AF65-8F7344F257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8B7A7-3CD0-D640-A3E5-35676E6BED9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9596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8D0CCF-AD2A-2C4F-8661-287F8CC9C2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599" y="1744877"/>
            <a:ext cx="10683325" cy="4554324"/>
          </a:xfrm>
        </p:spPr>
        <p:txBody>
          <a:bodyPr>
            <a:noAutofit/>
          </a:bodyPr>
          <a:lstStyle/>
          <a:p>
            <a:pPr>
              <a:spcBef>
                <a:spcPts val="1200"/>
              </a:spcBef>
            </a:pPr>
            <a:r>
              <a:rPr lang="en-US" sz="2400" dirty="0">
                <a:solidFill>
                  <a:schemeClr val="tx1"/>
                </a:solidFill>
              </a:rPr>
              <a:t>Inserting on-demand communication:</a:t>
            </a:r>
          </a:p>
          <a:p>
            <a:pPr lvl="1">
              <a:spcBef>
                <a:spcPts val="600"/>
              </a:spcBef>
            </a:pPr>
            <a:r>
              <a:rPr lang="en-US" sz="2200" dirty="0">
                <a:solidFill>
                  <a:schemeClr val="tx1"/>
                </a:solidFill>
              </a:rPr>
              <a:t>Field specific </a:t>
            </a:r>
            <a:r>
              <a:rPr lang="en-US" sz="2200" b="1" dirty="0">
                <a:solidFill>
                  <a:schemeClr val="tx1"/>
                </a:solidFill>
              </a:rPr>
              <a:t>sync-state flags  </a:t>
            </a:r>
          </a:p>
          <a:p>
            <a:pPr lvl="1">
              <a:spcBef>
                <a:spcPts val="600"/>
              </a:spcBef>
            </a:pPr>
            <a:r>
              <a:rPr lang="en-US" sz="2200" b="1" dirty="0">
                <a:solidFill>
                  <a:schemeClr val="tx1"/>
                </a:solidFill>
              </a:rPr>
              <a:t>Before operator: </a:t>
            </a:r>
          </a:p>
          <a:p>
            <a:pPr lvl="2">
              <a:spcBef>
                <a:spcPts val="600"/>
              </a:spcBef>
            </a:pPr>
            <a:r>
              <a:rPr lang="en-US" sz="2000" dirty="0">
                <a:solidFill>
                  <a:schemeClr val="tx1"/>
                </a:solidFill>
              </a:rPr>
              <a:t>Checks sync-state flags with precise read/write location provided by Abelian</a:t>
            </a:r>
          </a:p>
          <a:p>
            <a:pPr lvl="2">
              <a:spcBef>
                <a:spcPts val="600"/>
              </a:spcBef>
            </a:pPr>
            <a:r>
              <a:rPr lang="en-US" sz="2000" dirty="0">
                <a:solidFill>
                  <a:schemeClr val="tx1"/>
                </a:solidFill>
              </a:rPr>
              <a:t>Calls Gluon sync if required.</a:t>
            </a:r>
          </a:p>
          <a:p>
            <a:pPr lvl="1">
              <a:spcBef>
                <a:spcPts val="600"/>
              </a:spcBef>
            </a:pPr>
            <a:r>
              <a:rPr lang="en-US" sz="2200" b="1" dirty="0">
                <a:solidFill>
                  <a:schemeClr val="tx1"/>
                </a:solidFill>
              </a:rPr>
              <a:t>After operator: </a:t>
            </a:r>
          </a:p>
          <a:p>
            <a:pPr lvl="2">
              <a:spcBef>
                <a:spcPts val="600"/>
              </a:spcBef>
            </a:pPr>
            <a:r>
              <a:rPr lang="en-US" sz="2000" dirty="0">
                <a:solidFill>
                  <a:schemeClr val="tx1"/>
                </a:solidFill>
              </a:rPr>
              <a:t>Inserts code to set or invalidate field-specific sync-state flags (uses write location)</a:t>
            </a:r>
          </a:p>
          <a:p>
            <a:pPr>
              <a:spcBef>
                <a:spcPts val="600"/>
              </a:spcBef>
            </a:pPr>
            <a:endParaRPr lang="en-US" sz="2533" dirty="0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C54E120-E04E-ED46-921C-19966411ED0F}"/>
              </a:ext>
            </a:extLst>
          </p:cNvPr>
          <p:cNvSpPr/>
          <p:nvPr/>
        </p:nvSpPr>
        <p:spPr>
          <a:xfrm>
            <a:off x="6498264" y="1688433"/>
            <a:ext cx="5122235" cy="632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FAEE4A-B82F-A641-94F9-5F7D6D4B78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50</a:t>
            </a:fld>
            <a:endParaRPr lang="en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1F76214-8175-934C-B5E1-86718FED98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599" y="307540"/>
            <a:ext cx="11360800" cy="943200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Communication optimizations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Optimization 1:</a:t>
            </a:r>
          </a:p>
        </p:txBody>
      </p:sp>
    </p:spTree>
    <p:extLst>
      <p:ext uri="{BB962C8B-B14F-4D97-AF65-F5344CB8AC3E}">
        <p14:creationId xmlns:p14="http://schemas.microsoft.com/office/powerpoint/2010/main" val="28104480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B055E633-0DF1-E744-B1E2-B5BC8F1920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1790033"/>
            <a:ext cx="6061400" cy="1359567"/>
          </a:xfrm>
        </p:spPr>
        <p:txBody>
          <a:bodyPr>
            <a:normAutofit/>
          </a:bodyPr>
          <a:lstStyle/>
          <a:p>
            <a:r>
              <a:rPr lang="en-US" sz="2200" dirty="0">
                <a:solidFill>
                  <a:schemeClr val="tx1"/>
                </a:solidFill>
              </a:rPr>
              <a:t>Inserting on-demand communication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41C378F-2D66-7D4C-B308-24C39AA43872}"/>
              </a:ext>
            </a:extLst>
          </p:cNvPr>
          <p:cNvSpPr txBox="1"/>
          <p:nvPr/>
        </p:nvSpPr>
        <p:spPr>
          <a:xfrm>
            <a:off x="528837" y="3261462"/>
            <a:ext cx="5340881" cy="1569660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1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Galois:do_all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graph.getSources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(),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pageRank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{&amp;graph, 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alpha, tolerance});</a:t>
            </a:r>
          </a:p>
          <a:p>
            <a:endParaRPr lang="en-US" sz="1600" dirty="0">
              <a:latin typeface="Avenir" panose="02000503020000020003" pitchFamily="2" charset="0"/>
              <a:ea typeface="Batang" panose="02030600000101010101" pitchFamily="18" charset="-127"/>
              <a:cs typeface="Arial" panose="020B0604020202020204" pitchFamily="34" charset="0"/>
            </a:endParaRPr>
          </a:p>
          <a:p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Flag_rank.set_writeSrc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();</a:t>
            </a:r>
          </a:p>
          <a:p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Flag_contrib.set_reduceDst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();</a:t>
            </a:r>
          </a:p>
          <a:p>
            <a:endParaRPr lang="en-US" sz="1600" dirty="0">
              <a:latin typeface="Avenir" panose="02000503020000020003" pitchFamily="2" charset="0"/>
              <a:ea typeface="Batang" panose="02030600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7136EC-E82E-0F4F-A16B-3823E3868D17}"/>
              </a:ext>
            </a:extLst>
          </p:cNvPr>
          <p:cNvSpPr txBox="1"/>
          <p:nvPr/>
        </p:nvSpPr>
        <p:spPr>
          <a:xfrm>
            <a:off x="415600" y="2814673"/>
            <a:ext cx="27358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Insert and Set sync flags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E0BAFBE-0179-804E-A6ED-B95C101033C9}"/>
              </a:ext>
            </a:extLst>
          </p:cNvPr>
          <p:cNvSpPr/>
          <p:nvPr/>
        </p:nvSpPr>
        <p:spPr>
          <a:xfrm>
            <a:off x="602638" y="4046504"/>
            <a:ext cx="2318362" cy="218048"/>
          </a:xfrm>
          <a:prstGeom prst="rect">
            <a:avLst/>
          </a:prstGeom>
          <a:solidFill>
            <a:schemeClr val="accent1">
              <a:alpha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6EC9157-515C-8146-9D45-2A0D1C687118}"/>
              </a:ext>
            </a:extLst>
          </p:cNvPr>
          <p:cNvSpPr/>
          <p:nvPr/>
        </p:nvSpPr>
        <p:spPr>
          <a:xfrm>
            <a:off x="602638" y="4301958"/>
            <a:ext cx="2712062" cy="207954"/>
          </a:xfrm>
          <a:prstGeom prst="rect">
            <a:avLst/>
          </a:prstGeom>
          <a:solidFill>
            <a:schemeClr val="accent1">
              <a:alpha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6BE24AC-4DDE-9C4D-9317-F8ABA2C2EBCF}"/>
              </a:ext>
            </a:extLst>
          </p:cNvPr>
          <p:cNvSpPr txBox="1"/>
          <p:nvPr/>
        </p:nvSpPr>
        <p:spPr>
          <a:xfrm>
            <a:off x="5982955" y="3265223"/>
            <a:ext cx="5793445" cy="2800767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If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Flag_contrib.is_reduceDst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()) {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graph.sync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&lt;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reduceDst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,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readSrc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,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Add_contrib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, 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                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Bcast_contrib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&gt;(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Bitvec_contrib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);</a:t>
            </a:r>
          </a:p>
          <a:p>
            <a:endParaRPr lang="en-US" sz="1600" dirty="0">
              <a:latin typeface="Avenir" panose="02000503020000020003" pitchFamily="2" charset="0"/>
              <a:ea typeface="Batang" panose="02030600000101010101" pitchFamily="18" charset="-127"/>
              <a:cs typeface="Arial" panose="020B0604020202020204" pitchFamily="34" charset="0"/>
            </a:endParaRP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Flag_contrib.reset_reduceDst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();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} 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else if 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Flag_contrib.is_reduceDst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()) {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…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} 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else 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{ … }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sz="1600" b="1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Galois:do_all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graph.getSources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(),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pageRank_split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{&amp;graph});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Flag_residual.set_writeSrc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();</a:t>
            </a:r>
          </a:p>
          <a:p>
            <a:endParaRPr lang="en-US" sz="1600" dirty="0">
              <a:latin typeface="Avenir" panose="02000503020000020003" pitchFamily="2" charset="0"/>
              <a:ea typeface="Batang" panose="02030600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5A789FE-1215-B84C-AC81-AF9A5933B586}"/>
              </a:ext>
            </a:extLst>
          </p:cNvPr>
          <p:cNvSpPr txBox="1"/>
          <p:nvPr/>
        </p:nvSpPr>
        <p:spPr>
          <a:xfrm>
            <a:off x="5869718" y="2814673"/>
            <a:ext cx="48224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Check sync flags and insert Gluon sync calls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B27D481-AEAD-754F-B999-03D09B80A90E}"/>
              </a:ext>
            </a:extLst>
          </p:cNvPr>
          <p:cNvSpPr/>
          <p:nvPr/>
        </p:nvSpPr>
        <p:spPr>
          <a:xfrm>
            <a:off x="6292238" y="3567597"/>
            <a:ext cx="4286862" cy="467617"/>
          </a:xfrm>
          <a:prstGeom prst="rect">
            <a:avLst/>
          </a:prstGeom>
          <a:solidFill>
            <a:schemeClr val="accent1">
              <a:alpha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4DA0A48A-2AEA-F541-9C26-AFC29B2DF5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479067"/>
            <a:ext cx="11360800" cy="943200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Inserting On-demand Communication: 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sz="3600" dirty="0">
                <a:solidFill>
                  <a:schemeClr val="tx1"/>
                </a:solidFill>
              </a:rPr>
              <a:t>PageRank example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F30F5F6-6F3E-124D-AC52-4177D744625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dirty="0" smtClean="0"/>
              <a:pPr/>
              <a:t>51</a:t>
            </a:fld>
            <a:endParaRPr lang="en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2CE1C75-DF83-0C45-9C8B-682E6F7BA992}"/>
              </a:ext>
            </a:extLst>
          </p:cNvPr>
          <p:cNvSpPr/>
          <p:nvPr/>
        </p:nvSpPr>
        <p:spPr>
          <a:xfrm>
            <a:off x="6096000" y="5503446"/>
            <a:ext cx="2669628" cy="250968"/>
          </a:xfrm>
          <a:prstGeom prst="rect">
            <a:avLst/>
          </a:prstGeom>
          <a:solidFill>
            <a:schemeClr val="accent1">
              <a:alpha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523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915FCA-528B-48AD-85DD-732E09962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>
                <a:cs typeface="Calibri Light"/>
              </a:rPr>
              <a:t>Vertex Programming Model</a:t>
            </a:r>
            <a:endParaRPr lang="en-US" dirty="0">
              <a:cs typeface="Calibri Light"/>
            </a:endParaRPr>
          </a:p>
        </p:txBody>
      </p:sp>
      <p:sp>
        <p:nvSpPr>
          <p:cNvPr id="5" name="Shape 105">
            <a:extLst>
              <a:ext uri="{FF2B5EF4-FFF2-40B4-BE49-F238E27FC236}">
                <a16:creationId xmlns:a16="http://schemas.microsoft.com/office/drawing/2014/main" id="{EB550DC1-63FA-4216-BB59-90E9F3D42845}"/>
              </a:ext>
            </a:extLst>
          </p:cNvPr>
          <p:cNvSpPr txBox="1">
            <a:spLocks/>
          </p:cNvSpPr>
          <p:nvPr/>
        </p:nvSpPr>
        <p:spPr>
          <a:xfrm>
            <a:off x="415599" y="1688528"/>
            <a:ext cx="9298276" cy="439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457200" lvl="0" indent="-3429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 panose="020F0502020204030204" pitchFamily="34" charset="0"/>
              <a:buChar char="●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14400" lvl="1" indent="-317500" algn="l" defTabSz="6858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 pitchFamily="34" charset="0"/>
              <a:buChar char="○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371600" lvl="2" indent="-317500" algn="l" defTabSz="6858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 pitchFamily="34" charset="0"/>
              <a:buChar char="■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28800" lvl="3" indent="-317500" algn="l" defTabSz="6858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 pitchFamily="34" charset="0"/>
              <a:buChar char="●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286000" lvl="4" indent="-317500" algn="l" defTabSz="6858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 pitchFamily="34" charset="0"/>
              <a:buChar char="○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743200" lvl="5" indent="-317500" algn="l" defTabSz="6858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 pitchFamily="34" charset="0"/>
              <a:buChar char="■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200400" lvl="6" indent="-317500" algn="l" defTabSz="6858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 pitchFamily="34" charset="0"/>
              <a:buChar char="●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657600" lvl="7" indent="-317500" algn="l" defTabSz="6858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 pitchFamily="34" charset="0"/>
              <a:buChar char="○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4114800" lvl="8" indent="-317500" algn="l" defTabSz="6858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Font typeface="Calibri" pitchFamily="34" charset="0"/>
              <a:buChar char="■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4000"/>
              </a:lnSpc>
            </a:pPr>
            <a:r>
              <a:rPr lang="en" sz="2400" dirty="0">
                <a:cs typeface="Calibri"/>
              </a:rPr>
              <a:t>Every node has a label</a:t>
            </a:r>
            <a:endParaRPr lang="en" sz="2400" dirty="0"/>
          </a:p>
          <a:p>
            <a:pPr lvl="1">
              <a:lnSpc>
                <a:spcPct val="114000"/>
              </a:lnSpc>
              <a:spcBef>
                <a:spcPts val="0"/>
              </a:spcBef>
              <a:spcAft>
                <a:spcPts val="2133"/>
              </a:spcAft>
            </a:pPr>
            <a:r>
              <a:rPr lang="en" sz="2133" dirty="0">
                <a:cs typeface="Calibri"/>
              </a:rPr>
              <a:t>e.g., distance in single source shortest path (SSSP)</a:t>
            </a:r>
          </a:p>
          <a:p>
            <a:pPr>
              <a:lnSpc>
                <a:spcPct val="114000"/>
              </a:lnSpc>
            </a:pPr>
            <a:r>
              <a:rPr lang="en" sz="2400" dirty="0"/>
              <a:t>Apply an operator on an </a:t>
            </a:r>
            <a:r>
              <a:rPr lang="en" sz="2400" i="1" dirty="0"/>
              <a:t>active</a:t>
            </a:r>
            <a:r>
              <a:rPr lang="en" sz="2400" dirty="0"/>
              <a:t> node in the graph</a:t>
            </a:r>
            <a:endParaRPr lang="en" sz="2400" dirty="0">
              <a:cs typeface="Calibri"/>
            </a:endParaRPr>
          </a:p>
          <a:p>
            <a:pPr lvl="1">
              <a:lnSpc>
                <a:spcPct val="114000"/>
              </a:lnSpc>
              <a:spcBef>
                <a:spcPts val="0"/>
              </a:spcBef>
            </a:pPr>
            <a:r>
              <a:rPr lang="en" sz="2133" dirty="0">
                <a:cs typeface="Calibri"/>
              </a:rPr>
              <a:t>e.g., relaxation operator in SSSP</a:t>
            </a:r>
          </a:p>
          <a:p>
            <a:pPr lvl="1">
              <a:lnSpc>
                <a:spcPct val="114000"/>
              </a:lnSpc>
              <a:spcBef>
                <a:spcPts val="0"/>
              </a:spcBef>
            </a:pPr>
            <a:r>
              <a:rPr lang="en" sz="2133" i="1" dirty="0">
                <a:cs typeface="Calibri"/>
              </a:rPr>
              <a:t>Push-style</a:t>
            </a:r>
            <a:r>
              <a:rPr lang="en" sz="2133" dirty="0">
                <a:cs typeface="Calibri"/>
              </a:rPr>
              <a:t>: reads its label and writes to neighbors’ labels</a:t>
            </a:r>
            <a:endParaRPr lang="en-US" sz="2133" dirty="0">
              <a:cs typeface="Calibri"/>
            </a:endParaRPr>
          </a:p>
          <a:p>
            <a:pPr lvl="1">
              <a:lnSpc>
                <a:spcPct val="114000"/>
              </a:lnSpc>
              <a:spcBef>
                <a:spcPts val="0"/>
              </a:spcBef>
              <a:spcAft>
                <a:spcPts val="2133"/>
              </a:spcAft>
              <a:buClr>
                <a:srgbClr val="E48312"/>
              </a:buClr>
            </a:pPr>
            <a:r>
              <a:rPr lang="en" sz="2133" i="1" dirty="0">
                <a:cs typeface="Calibri"/>
              </a:rPr>
              <a:t>Pull-style</a:t>
            </a:r>
            <a:r>
              <a:rPr lang="en" sz="2133" dirty="0">
                <a:cs typeface="Calibri"/>
              </a:rPr>
              <a:t>: reads neighbors’ labels and writes to its label</a:t>
            </a:r>
            <a:endParaRPr lang="en" sz="2133" dirty="0">
              <a:solidFill>
                <a:schemeClr val="tx1"/>
              </a:solidFill>
              <a:cs typeface="Calibri"/>
            </a:endParaRPr>
          </a:p>
          <a:p>
            <a:pPr>
              <a:lnSpc>
                <a:spcPct val="114000"/>
              </a:lnSpc>
              <a:spcAft>
                <a:spcPts val="2133"/>
              </a:spcAft>
              <a:buClr>
                <a:srgbClr val="E48312"/>
              </a:buClr>
            </a:pPr>
            <a:r>
              <a:rPr lang="en-US" sz="2400" dirty="0">
                <a:cs typeface="Calibri"/>
              </a:rPr>
              <a:t>Termination: no more </a:t>
            </a:r>
            <a:r>
              <a:rPr lang="en-US" sz="2400" i="1" dirty="0">
                <a:cs typeface="Calibri"/>
              </a:rPr>
              <a:t>active</a:t>
            </a:r>
            <a:r>
              <a:rPr lang="en-US" sz="2400" dirty="0">
                <a:cs typeface="Calibri"/>
              </a:rPr>
              <a:t> nodes (or work)</a:t>
            </a:r>
            <a:endParaRPr lang="en" sz="2400" dirty="0">
              <a:cs typeface="Calibri"/>
            </a:endParaRPr>
          </a:p>
          <a:p>
            <a:pPr>
              <a:lnSpc>
                <a:spcPct val="114000"/>
              </a:lnSpc>
              <a:buClr>
                <a:srgbClr val="E48312"/>
              </a:buClr>
            </a:pPr>
            <a:r>
              <a:rPr lang="en" sz="2400" dirty="0">
                <a:cs typeface="Calibri"/>
              </a:rPr>
              <a:t>Applications: breadth first search, connected component, k-core, pagerank, single source shortest path, betweenness centrality, etc.</a:t>
            </a:r>
          </a:p>
          <a:p>
            <a:pPr indent="0">
              <a:lnSpc>
                <a:spcPct val="114000"/>
              </a:lnSpc>
              <a:spcAft>
                <a:spcPts val="2133"/>
              </a:spcAft>
              <a:buClr>
                <a:srgbClr val="E48312"/>
              </a:buClr>
              <a:buNone/>
            </a:pPr>
            <a:endParaRPr lang="en" sz="2400" dirty="0">
              <a:cs typeface="Calibri"/>
            </a:endParaRPr>
          </a:p>
        </p:txBody>
      </p:sp>
      <p:grpSp>
        <p:nvGrpSpPr>
          <p:cNvPr id="15" name="Shape 106">
            <a:extLst>
              <a:ext uri="{FF2B5EF4-FFF2-40B4-BE49-F238E27FC236}">
                <a16:creationId xmlns:a16="http://schemas.microsoft.com/office/drawing/2014/main" id="{35F332A1-1D91-4561-9559-2E1664549AF8}"/>
              </a:ext>
            </a:extLst>
          </p:cNvPr>
          <p:cNvGrpSpPr/>
          <p:nvPr/>
        </p:nvGrpSpPr>
        <p:grpSpPr>
          <a:xfrm>
            <a:off x="9755769" y="1891267"/>
            <a:ext cx="1548800" cy="1386800"/>
            <a:chOff x="7429500" y="1109275"/>
            <a:chExt cx="1161600" cy="1040100"/>
          </a:xfrm>
        </p:grpSpPr>
        <p:sp>
          <p:nvSpPr>
            <p:cNvPr id="7" name="Shape 107">
              <a:extLst>
                <a:ext uri="{FF2B5EF4-FFF2-40B4-BE49-F238E27FC236}">
                  <a16:creationId xmlns:a16="http://schemas.microsoft.com/office/drawing/2014/main" id="{B8697DF7-6FAF-48E7-8CB1-3B81CA50CC20}"/>
                </a:ext>
              </a:extLst>
            </p:cNvPr>
            <p:cNvSpPr/>
            <p:nvPr/>
          </p:nvSpPr>
          <p:spPr>
            <a:xfrm>
              <a:off x="7429500" y="1109275"/>
              <a:ext cx="1161600" cy="1040100"/>
            </a:xfrm>
            <a:prstGeom prst="flowChartAlternateProcess">
              <a:avLst/>
            </a:prstGeom>
            <a:solidFill>
              <a:srgbClr val="CFE2F3"/>
            </a:solidFill>
            <a:ln w="9525" cap="flat" cmpd="sng">
              <a:solidFill>
                <a:schemeClr val="dk2"/>
              </a:solidFill>
              <a:prstDash val="dot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" name="Shape 108">
              <a:extLst>
                <a:ext uri="{FF2B5EF4-FFF2-40B4-BE49-F238E27FC236}">
                  <a16:creationId xmlns:a16="http://schemas.microsoft.com/office/drawing/2014/main" id="{1745237E-DD28-479F-93FC-99C38CDF3C53}"/>
                </a:ext>
              </a:extLst>
            </p:cNvPr>
            <p:cNvSpPr/>
            <p:nvPr/>
          </p:nvSpPr>
          <p:spPr>
            <a:xfrm>
              <a:off x="8279550" y="1917475"/>
              <a:ext cx="103200" cy="1218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" name="Shape 109">
              <a:extLst>
                <a:ext uri="{FF2B5EF4-FFF2-40B4-BE49-F238E27FC236}">
                  <a16:creationId xmlns:a16="http://schemas.microsoft.com/office/drawing/2014/main" id="{93CB59DA-1BDE-41D5-83A8-7ABB97647DF6}"/>
                </a:ext>
              </a:extLst>
            </p:cNvPr>
            <p:cNvSpPr/>
            <p:nvPr/>
          </p:nvSpPr>
          <p:spPr>
            <a:xfrm>
              <a:off x="7944775" y="1277900"/>
              <a:ext cx="103200" cy="1218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" name="Shape 110">
              <a:extLst>
                <a:ext uri="{FF2B5EF4-FFF2-40B4-BE49-F238E27FC236}">
                  <a16:creationId xmlns:a16="http://schemas.microsoft.com/office/drawing/2014/main" id="{790CC903-A613-4D32-97CE-8EA968565A86}"/>
                </a:ext>
              </a:extLst>
            </p:cNvPr>
            <p:cNvSpPr/>
            <p:nvPr/>
          </p:nvSpPr>
          <p:spPr>
            <a:xfrm>
              <a:off x="7610000" y="1917475"/>
              <a:ext cx="103200" cy="1218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" name="Shape 111">
              <a:extLst>
                <a:ext uri="{FF2B5EF4-FFF2-40B4-BE49-F238E27FC236}">
                  <a16:creationId xmlns:a16="http://schemas.microsoft.com/office/drawing/2014/main" id="{B676A242-717E-41BC-9F8D-FA922302596E}"/>
                </a:ext>
              </a:extLst>
            </p:cNvPr>
            <p:cNvSpPr/>
            <p:nvPr/>
          </p:nvSpPr>
          <p:spPr>
            <a:xfrm>
              <a:off x="7944775" y="1917475"/>
              <a:ext cx="103200" cy="1218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cxnSp>
          <p:nvCxnSpPr>
            <p:cNvPr id="12" name="Shape 112">
              <a:extLst>
                <a:ext uri="{FF2B5EF4-FFF2-40B4-BE49-F238E27FC236}">
                  <a16:creationId xmlns:a16="http://schemas.microsoft.com/office/drawing/2014/main" id="{4286E330-CF44-40FD-954B-BE057ED3B50A}"/>
                </a:ext>
              </a:extLst>
            </p:cNvPr>
            <p:cNvCxnSpPr>
              <a:stCxn id="109" idx="3"/>
              <a:endCxn id="110" idx="0"/>
            </p:cNvCxnSpPr>
            <p:nvPr/>
          </p:nvCxnSpPr>
          <p:spPr>
            <a:xfrm flipH="1">
              <a:off x="7661688" y="1381863"/>
              <a:ext cx="298200" cy="5355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" name="Shape 113">
              <a:extLst>
                <a:ext uri="{FF2B5EF4-FFF2-40B4-BE49-F238E27FC236}">
                  <a16:creationId xmlns:a16="http://schemas.microsoft.com/office/drawing/2014/main" id="{AE51451D-A2E7-41CC-A7E3-7DDD649BC491}"/>
                </a:ext>
              </a:extLst>
            </p:cNvPr>
            <p:cNvCxnSpPr>
              <a:stCxn id="109" idx="4"/>
              <a:endCxn id="111" idx="0"/>
            </p:cNvCxnSpPr>
            <p:nvPr/>
          </p:nvCxnSpPr>
          <p:spPr>
            <a:xfrm>
              <a:off x="7996375" y="1399700"/>
              <a:ext cx="0" cy="5178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" name="Shape 114">
              <a:extLst>
                <a:ext uri="{FF2B5EF4-FFF2-40B4-BE49-F238E27FC236}">
                  <a16:creationId xmlns:a16="http://schemas.microsoft.com/office/drawing/2014/main" id="{62A0B19E-DABC-4DF8-BEAD-7CAB3921143B}"/>
                </a:ext>
              </a:extLst>
            </p:cNvPr>
            <p:cNvCxnSpPr>
              <a:stCxn id="109" idx="5"/>
              <a:endCxn id="108" idx="0"/>
            </p:cNvCxnSpPr>
            <p:nvPr/>
          </p:nvCxnSpPr>
          <p:spPr>
            <a:xfrm>
              <a:off x="8032862" y="1381863"/>
              <a:ext cx="298200" cy="5355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7" name="Shape 115">
            <a:extLst>
              <a:ext uri="{FF2B5EF4-FFF2-40B4-BE49-F238E27FC236}">
                <a16:creationId xmlns:a16="http://schemas.microsoft.com/office/drawing/2014/main" id="{C5667EB6-DE64-4A75-9621-14BF773D2E97}"/>
              </a:ext>
            </a:extLst>
          </p:cNvPr>
          <p:cNvSpPr/>
          <p:nvPr/>
        </p:nvSpPr>
        <p:spPr>
          <a:xfrm>
            <a:off x="9755769" y="4205599"/>
            <a:ext cx="1548800" cy="1386800"/>
          </a:xfrm>
          <a:prstGeom prst="flowChartAlternateProcess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9" name="Shape 116">
            <a:extLst>
              <a:ext uri="{FF2B5EF4-FFF2-40B4-BE49-F238E27FC236}">
                <a16:creationId xmlns:a16="http://schemas.microsoft.com/office/drawing/2014/main" id="{4B509882-CB9B-438C-AAF0-EB612249A65E}"/>
              </a:ext>
            </a:extLst>
          </p:cNvPr>
          <p:cNvSpPr txBox="1"/>
          <p:nvPr/>
        </p:nvSpPr>
        <p:spPr>
          <a:xfrm>
            <a:off x="9755769" y="3215333"/>
            <a:ext cx="1548800" cy="27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/>
              <a:t>push-style</a:t>
            </a:r>
            <a:endParaRPr sz="2400"/>
          </a:p>
        </p:txBody>
      </p:sp>
      <p:sp>
        <p:nvSpPr>
          <p:cNvPr id="21" name="Shape 117">
            <a:extLst>
              <a:ext uri="{FF2B5EF4-FFF2-40B4-BE49-F238E27FC236}">
                <a16:creationId xmlns:a16="http://schemas.microsoft.com/office/drawing/2014/main" id="{D90878D4-1616-40DD-AA9D-D13620E5CF5C}"/>
              </a:ext>
            </a:extLst>
          </p:cNvPr>
          <p:cNvSpPr txBox="1"/>
          <p:nvPr/>
        </p:nvSpPr>
        <p:spPr>
          <a:xfrm>
            <a:off x="9755769" y="5529633"/>
            <a:ext cx="1548800" cy="27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/>
              <a:t>pull-style</a:t>
            </a:r>
            <a:endParaRPr sz="2400"/>
          </a:p>
        </p:txBody>
      </p:sp>
      <p:sp>
        <p:nvSpPr>
          <p:cNvPr id="23" name="Shape 118">
            <a:extLst>
              <a:ext uri="{FF2B5EF4-FFF2-40B4-BE49-F238E27FC236}">
                <a16:creationId xmlns:a16="http://schemas.microsoft.com/office/drawing/2014/main" id="{ABE52772-CFB7-4CAC-87C3-E605573F539B}"/>
              </a:ext>
            </a:extLst>
          </p:cNvPr>
          <p:cNvSpPr/>
          <p:nvPr/>
        </p:nvSpPr>
        <p:spPr>
          <a:xfrm>
            <a:off x="10461369" y="5203233"/>
            <a:ext cx="137600" cy="1624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5" name="Shape 119">
            <a:extLst>
              <a:ext uri="{FF2B5EF4-FFF2-40B4-BE49-F238E27FC236}">
                <a16:creationId xmlns:a16="http://schemas.microsoft.com/office/drawing/2014/main" id="{BDA9CFCC-F239-45B3-A8B7-4A45524C2BDA}"/>
              </a:ext>
            </a:extLst>
          </p:cNvPr>
          <p:cNvSpPr/>
          <p:nvPr/>
        </p:nvSpPr>
        <p:spPr>
          <a:xfrm>
            <a:off x="10049737" y="4428684"/>
            <a:ext cx="137600" cy="1624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7" name="Shape 120">
            <a:extLst>
              <a:ext uri="{FF2B5EF4-FFF2-40B4-BE49-F238E27FC236}">
                <a16:creationId xmlns:a16="http://schemas.microsoft.com/office/drawing/2014/main" id="{78E42084-6D8B-4B11-A971-DF9C5D567438}"/>
              </a:ext>
            </a:extLst>
          </p:cNvPr>
          <p:cNvSpPr/>
          <p:nvPr/>
        </p:nvSpPr>
        <p:spPr>
          <a:xfrm>
            <a:off x="10461369" y="4428665"/>
            <a:ext cx="137600" cy="1624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9" name="Shape 121">
            <a:extLst>
              <a:ext uri="{FF2B5EF4-FFF2-40B4-BE49-F238E27FC236}">
                <a16:creationId xmlns:a16="http://schemas.microsoft.com/office/drawing/2014/main" id="{DA0B397E-ED8D-4B07-AD45-24ABAB6EF060}"/>
              </a:ext>
            </a:extLst>
          </p:cNvPr>
          <p:cNvSpPr/>
          <p:nvPr/>
        </p:nvSpPr>
        <p:spPr>
          <a:xfrm>
            <a:off x="10873001" y="4428665"/>
            <a:ext cx="137600" cy="1624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31" name="Shape 122">
            <a:extLst>
              <a:ext uri="{FF2B5EF4-FFF2-40B4-BE49-F238E27FC236}">
                <a16:creationId xmlns:a16="http://schemas.microsoft.com/office/drawing/2014/main" id="{86F43065-3C15-431B-9475-E7AFBFF60895}"/>
              </a:ext>
            </a:extLst>
          </p:cNvPr>
          <p:cNvCxnSpPr>
            <a:cxnSpLocks/>
          </p:cNvCxnSpPr>
          <p:nvPr/>
        </p:nvCxnSpPr>
        <p:spPr>
          <a:xfrm>
            <a:off x="10530168" y="4591066"/>
            <a:ext cx="0" cy="612167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" name="Shape 123">
            <a:extLst>
              <a:ext uri="{FF2B5EF4-FFF2-40B4-BE49-F238E27FC236}">
                <a16:creationId xmlns:a16="http://schemas.microsoft.com/office/drawing/2014/main" id="{493FC217-076E-4D35-B4A4-FF2029EAA328}"/>
              </a:ext>
            </a:extLst>
          </p:cNvPr>
          <p:cNvCxnSpPr>
            <a:cxnSpLocks/>
          </p:cNvCxnSpPr>
          <p:nvPr/>
        </p:nvCxnSpPr>
        <p:spPr>
          <a:xfrm flipH="1">
            <a:off x="10578754" y="4567285"/>
            <a:ext cx="314335" cy="659732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" name="Shape 124">
            <a:extLst>
              <a:ext uri="{FF2B5EF4-FFF2-40B4-BE49-F238E27FC236}">
                <a16:creationId xmlns:a16="http://schemas.microsoft.com/office/drawing/2014/main" id="{570EA4B1-0584-423D-A617-2DBF1143E55F}"/>
              </a:ext>
            </a:extLst>
          </p:cNvPr>
          <p:cNvCxnSpPr>
            <a:cxnSpLocks/>
          </p:cNvCxnSpPr>
          <p:nvPr/>
        </p:nvCxnSpPr>
        <p:spPr>
          <a:xfrm>
            <a:off x="10167183" y="4567299"/>
            <a:ext cx="314333" cy="659715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" name="Shape 125">
            <a:extLst>
              <a:ext uri="{FF2B5EF4-FFF2-40B4-BE49-F238E27FC236}">
                <a16:creationId xmlns:a16="http://schemas.microsoft.com/office/drawing/2014/main" id="{EC9972C7-4655-45B9-BCC6-40505DFD8CE6}"/>
              </a:ext>
            </a:extLst>
          </p:cNvPr>
          <p:cNvSpPr txBox="1"/>
          <p:nvPr/>
        </p:nvSpPr>
        <p:spPr>
          <a:xfrm>
            <a:off x="9655637" y="4285065"/>
            <a:ext cx="314400" cy="4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R</a:t>
            </a:r>
            <a:endParaRPr sz="2400"/>
          </a:p>
        </p:txBody>
      </p:sp>
      <p:sp>
        <p:nvSpPr>
          <p:cNvPr id="39" name="Shape 126">
            <a:extLst>
              <a:ext uri="{FF2B5EF4-FFF2-40B4-BE49-F238E27FC236}">
                <a16:creationId xmlns:a16="http://schemas.microsoft.com/office/drawing/2014/main" id="{06E8FC05-0E41-402A-B81F-48ED1AE27BB8}"/>
              </a:ext>
            </a:extLst>
          </p:cNvPr>
          <p:cNvSpPr txBox="1"/>
          <p:nvPr/>
        </p:nvSpPr>
        <p:spPr>
          <a:xfrm>
            <a:off x="10049737" y="1952433"/>
            <a:ext cx="314400" cy="4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R</a:t>
            </a:r>
            <a:endParaRPr sz="2400"/>
          </a:p>
        </p:txBody>
      </p:sp>
      <p:sp>
        <p:nvSpPr>
          <p:cNvPr id="41" name="Shape 127">
            <a:extLst>
              <a:ext uri="{FF2B5EF4-FFF2-40B4-BE49-F238E27FC236}">
                <a16:creationId xmlns:a16="http://schemas.microsoft.com/office/drawing/2014/main" id="{351C6B18-868D-4881-A8B8-B7884829B24E}"/>
              </a:ext>
            </a:extLst>
          </p:cNvPr>
          <p:cNvSpPr txBox="1"/>
          <p:nvPr/>
        </p:nvSpPr>
        <p:spPr>
          <a:xfrm>
            <a:off x="9655637" y="2828465"/>
            <a:ext cx="314400" cy="4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2400"/>
              <a:t>W</a:t>
            </a:r>
            <a:endParaRPr sz="2400"/>
          </a:p>
        </p:txBody>
      </p:sp>
      <p:sp>
        <p:nvSpPr>
          <p:cNvPr id="43" name="Shape 128">
            <a:extLst>
              <a:ext uri="{FF2B5EF4-FFF2-40B4-BE49-F238E27FC236}">
                <a16:creationId xmlns:a16="http://schemas.microsoft.com/office/drawing/2014/main" id="{4367D8BE-45ED-49DA-84A9-69E2601B06A6}"/>
              </a:ext>
            </a:extLst>
          </p:cNvPr>
          <p:cNvSpPr txBox="1"/>
          <p:nvPr/>
        </p:nvSpPr>
        <p:spPr>
          <a:xfrm>
            <a:off x="10049737" y="5059632"/>
            <a:ext cx="314400" cy="4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W</a:t>
            </a:r>
            <a:endParaRPr sz="240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D2DD7C4-5F0D-4D3C-AC35-5E71DAECA69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887229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3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 tmFilter="0, 0; .2, .5; .8, .5; 1, 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250" autoRev="1" fill="hold"/>
                                        <p:tgtEl>
                                          <p:spTgt spid="4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 tmFilter="0, 0; .2, .5; .8, .5; 1, 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250" autoRev="1" fill="hold"/>
                                        <p:tgtEl>
                                          <p:spTgt spid="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2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 tmFilter="0, 0; .2, .5; .8, .5; 1, 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4" dur="250" autoRev="1" fill="hold"/>
                                        <p:tgtEl>
                                          <p:spTgt spid="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 tmFilter="0, 0; .2, .5; .8, .5; 1, 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50" autoRev="1" fill="hold"/>
                                        <p:tgtEl>
                                          <p:spTgt spid="2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8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 tmFilter="0, 0; .2, .5; .8, .5; 1, 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" dur="250" autoRev="1" fill="hold"/>
                                        <p:tgtEl>
                                          <p:spTgt spid="2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1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 tmFilter="0, 0; .2, .5; .8, .5; 1, 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3" dur="250" autoRev="1" fill="hold"/>
                                        <p:tgtEl>
                                          <p:spTgt spid="2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4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 tmFilter="0, 0; .2, .5; .8, .5; 1, 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6" dur="250" autoRev="1" fill="hold"/>
                                        <p:tgtEl>
                                          <p:spTgt spid="2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 tmFilter="0, 0; .2, .5; .8, .5; 1, 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9" dur="250" autoRev="1" fill="hold"/>
                                        <p:tgtEl>
                                          <p:spTgt spid="3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0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 tmFilter="0, 0; .2, .5; .8, .5; 1, 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2" dur="250" autoRev="1" fill="hold"/>
                                        <p:tgtEl>
                                          <p:spTgt spid="3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3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 tmFilter="0, 0; .2, .5; .8, .5; 1, 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5" dur="250" autoRev="1" fill="hold"/>
                                        <p:tgtEl>
                                          <p:spTgt spid="3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6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 tmFilter="0, 0; .2, .5; .8, .5; 1, 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8" dur="250" autoRev="1" fill="hold"/>
                                        <p:tgtEl>
                                          <p:spTgt spid="3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9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 tmFilter="0, 0; .2, .5; .8, .5; 1, 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1" dur="250" autoRev="1" fill="hold"/>
                                        <p:tgtEl>
                                          <p:spTgt spid="4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9" grpId="0"/>
      <p:bldP spid="21" grpId="0"/>
      <p:bldP spid="23" grpId="0" animBg="1"/>
      <p:bldP spid="25" grpId="0" animBg="1"/>
      <p:bldP spid="27" grpId="0" animBg="1"/>
      <p:bldP spid="29" grpId="0" animBg="1"/>
      <p:bldP spid="37" grpId="0"/>
      <p:bldP spid="39" grpId="0"/>
      <p:bldP spid="41" grpId="0"/>
      <p:bldP spid="4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lvl="0"/>
            <a:r>
              <a:rPr lang="en-US" dirty="0"/>
              <a:t>Distributed Galois using Gluon</a:t>
            </a:r>
            <a:endParaRPr dirty="0"/>
          </a:p>
        </p:txBody>
      </p:sp>
      <p:sp>
        <p:nvSpPr>
          <p:cNvPr id="7" name="Shape 88">
            <a:extLst>
              <a:ext uri="{FF2B5EF4-FFF2-40B4-BE49-F238E27FC236}">
                <a16:creationId xmlns:a16="http://schemas.microsoft.com/office/drawing/2014/main" id="{9C25E41C-E236-4129-AC1F-0F6A526B47C2}"/>
              </a:ext>
            </a:extLst>
          </p:cNvPr>
          <p:cNvSpPr txBox="1">
            <a:spLocks/>
          </p:cNvSpPr>
          <p:nvPr/>
        </p:nvSpPr>
        <p:spPr>
          <a:xfrm>
            <a:off x="9662391" y="4808718"/>
            <a:ext cx="2112515" cy="1463401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68580" indent="-68580" algn="l" defTabSz="6858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8803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2519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56235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69951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82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2396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867" dirty="0">
                <a:cs typeface="Calibri"/>
              </a:rPr>
              <a:t>Galois [SoSP’13]</a:t>
            </a:r>
          </a:p>
          <a:p>
            <a:pPr marL="152396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867" dirty="0" err="1">
                <a:cs typeface="Calibri"/>
              </a:rPr>
              <a:t>IrGL</a:t>
            </a:r>
            <a:r>
              <a:rPr lang="en-US" sz="1867" dirty="0">
                <a:cs typeface="Calibri"/>
              </a:rPr>
              <a:t> [OOPSLA’16]</a:t>
            </a:r>
          </a:p>
          <a:p>
            <a:pPr marL="152396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867" dirty="0">
                <a:cs typeface="Calibri"/>
              </a:rPr>
              <a:t>LCI [IPDPS’18]</a:t>
            </a:r>
          </a:p>
          <a:p>
            <a:pPr marL="152396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867" dirty="0" err="1">
                <a:cs typeface="Calibri"/>
              </a:rPr>
              <a:t>CuSP</a:t>
            </a:r>
            <a:r>
              <a:rPr lang="en-US" sz="1867" dirty="0">
                <a:cs typeface="Calibri"/>
              </a:rPr>
              <a:t> [IPDPS’19]</a:t>
            </a:r>
          </a:p>
          <a:p>
            <a:pPr marL="152396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en-US" sz="1867" dirty="0">
              <a:cs typeface="Calibri"/>
            </a:endParaRPr>
          </a:p>
          <a:p>
            <a:pPr marL="152396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en-US" sz="1867" dirty="0">
              <a:cs typeface="Calibri"/>
            </a:endParaRPr>
          </a:p>
        </p:txBody>
      </p:sp>
      <p:sp>
        <p:nvSpPr>
          <p:cNvPr id="37" name="Rounded Rectangle 36"/>
          <p:cNvSpPr/>
          <p:nvPr/>
        </p:nvSpPr>
        <p:spPr>
          <a:xfrm>
            <a:off x="8946361" y="1791625"/>
            <a:ext cx="2828545" cy="1203176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1600" b="1">
                <a:latin typeface="Courier New" panose="02070309020205020404" pitchFamily="49" charset="0"/>
                <a:cs typeface="Courier New" panose="02070309020205020404" pitchFamily="49" charset="0"/>
              </a:rPr>
              <a:t>GPU</a:t>
            </a:r>
            <a:endParaRPr lang="en-US" sz="2400" b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8" name="Rounded Rectangle 37"/>
          <p:cNvSpPr/>
          <p:nvPr/>
        </p:nvSpPr>
        <p:spPr>
          <a:xfrm>
            <a:off x="8946361" y="3161230"/>
            <a:ext cx="2828545" cy="1423153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1600" b="1">
                <a:latin typeface="Courier New" panose="02070309020205020404" pitchFamily="49" charset="0"/>
                <a:cs typeface="Courier New" panose="02070309020205020404" pitchFamily="49" charset="0"/>
              </a:rPr>
              <a:t>CPU</a:t>
            </a:r>
            <a:endParaRPr lang="en-US" sz="2400" b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9107298" y="2136994"/>
            <a:ext cx="2506677" cy="25297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</a:rPr>
              <a:t>IrGL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9102283" y="3544910"/>
            <a:ext cx="2506677" cy="62002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Gluon Comm. Runtime</a:t>
            </a:r>
          </a:p>
        </p:txBody>
      </p:sp>
      <p:sp>
        <p:nvSpPr>
          <p:cNvPr id="41" name="Rectangle 40"/>
          <p:cNvSpPr/>
          <p:nvPr/>
        </p:nvSpPr>
        <p:spPr>
          <a:xfrm>
            <a:off x="10050596" y="3901487"/>
            <a:ext cx="1558366" cy="263443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</a:rPr>
              <a:t>CuSP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Partitioner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9102283" y="4154514"/>
            <a:ext cx="2506677" cy="26344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Network (LCI/MPI)</a:t>
            </a:r>
          </a:p>
        </p:txBody>
      </p:sp>
      <p:sp>
        <p:nvSpPr>
          <p:cNvPr id="43" name="Rectangle 42"/>
          <p:cNvSpPr/>
          <p:nvPr/>
        </p:nvSpPr>
        <p:spPr>
          <a:xfrm>
            <a:off x="9102283" y="2630001"/>
            <a:ext cx="2506677" cy="259868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Gluon Comm. Runtime</a:t>
            </a:r>
          </a:p>
        </p:txBody>
      </p:sp>
      <p:sp>
        <p:nvSpPr>
          <p:cNvPr id="44" name="Rectangle 43"/>
          <p:cNvSpPr/>
          <p:nvPr/>
        </p:nvSpPr>
        <p:spPr>
          <a:xfrm>
            <a:off x="9565719" y="2389973"/>
            <a:ext cx="1589836" cy="24344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Gluon Plugin</a:t>
            </a:r>
          </a:p>
        </p:txBody>
      </p:sp>
      <p:cxnSp>
        <p:nvCxnSpPr>
          <p:cNvPr id="46" name="Straight Arrow Connector 45"/>
          <p:cNvCxnSpPr>
            <a:stCxn id="40" idx="0"/>
            <a:endCxn id="43" idx="2"/>
          </p:cNvCxnSpPr>
          <p:nvPr/>
        </p:nvCxnSpPr>
        <p:spPr>
          <a:xfrm flipV="1">
            <a:off x="10355621" y="2889869"/>
            <a:ext cx="0" cy="65504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5" name="Rounded Rectangle 24"/>
          <p:cNvSpPr/>
          <p:nvPr/>
        </p:nvSpPr>
        <p:spPr>
          <a:xfrm>
            <a:off x="5854594" y="2667513"/>
            <a:ext cx="2828545" cy="1916871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1600" b="1">
                <a:latin typeface="Courier New" panose="02070309020205020404" pitchFamily="49" charset="0"/>
                <a:cs typeface="Courier New" panose="02070309020205020404" pitchFamily="49" charset="0"/>
              </a:rPr>
              <a:t>CPU</a:t>
            </a:r>
            <a:endParaRPr lang="en-US" sz="2400" b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6010516" y="3051653"/>
            <a:ext cx="2506677" cy="25297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Galois</a:t>
            </a:r>
          </a:p>
        </p:txBody>
      </p:sp>
      <p:sp>
        <p:nvSpPr>
          <p:cNvPr id="29" name="Rectangle 28"/>
          <p:cNvSpPr/>
          <p:nvPr/>
        </p:nvSpPr>
        <p:spPr>
          <a:xfrm>
            <a:off x="6010516" y="3544910"/>
            <a:ext cx="2506677" cy="62002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Gluon Comm. Runtime</a:t>
            </a:r>
          </a:p>
        </p:txBody>
      </p:sp>
      <p:sp>
        <p:nvSpPr>
          <p:cNvPr id="30" name="Rectangle 29"/>
          <p:cNvSpPr/>
          <p:nvPr/>
        </p:nvSpPr>
        <p:spPr>
          <a:xfrm>
            <a:off x="6927359" y="3901487"/>
            <a:ext cx="1589835" cy="263443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</a:rPr>
              <a:t>CuSP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Partitioner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6010516" y="4154514"/>
            <a:ext cx="2506677" cy="26344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Network (LCI/MPI)</a:t>
            </a:r>
          </a:p>
        </p:txBody>
      </p:sp>
      <p:sp>
        <p:nvSpPr>
          <p:cNvPr id="32" name="Rectangle 31"/>
          <p:cNvSpPr/>
          <p:nvPr/>
        </p:nvSpPr>
        <p:spPr>
          <a:xfrm>
            <a:off x="6468937" y="3301881"/>
            <a:ext cx="1589836" cy="24344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Gluon Plugin</a:t>
            </a:r>
          </a:p>
        </p:txBody>
      </p:sp>
      <p:cxnSp>
        <p:nvCxnSpPr>
          <p:cNvPr id="13" name="Straight Arrow Connector 12"/>
          <p:cNvCxnSpPr>
            <a:stCxn id="18" idx="3"/>
            <a:endCxn id="42" idx="1"/>
          </p:cNvCxnSpPr>
          <p:nvPr/>
        </p:nvCxnSpPr>
        <p:spPr>
          <a:xfrm>
            <a:off x="8517194" y="4286235"/>
            <a:ext cx="58508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Shape 88">
            <a:extLst>
              <a:ext uri="{FF2B5EF4-FFF2-40B4-BE49-F238E27FC236}">
                <a16:creationId xmlns:a16="http://schemas.microsoft.com/office/drawing/2014/main" id="{30FACE87-0160-4429-AF33-A10FE368985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15597" y="1678899"/>
            <a:ext cx="5552815" cy="439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lnSpc>
                <a:spcPct val="114000"/>
              </a:lnSpc>
              <a:spcBef>
                <a:spcPts val="2133"/>
              </a:spcBef>
            </a:pPr>
            <a:r>
              <a:rPr lang="en" sz="2400" dirty="0">
                <a:cs typeface="Calibri"/>
              </a:rPr>
              <a:t>Programmers:</a:t>
            </a:r>
            <a:r>
              <a:rPr lang="en" sz="2133" dirty="0">
                <a:cs typeface="Calibri"/>
              </a:rPr>
              <a:t> </a:t>
            </a:r>
          </a:p>
          <a:p>
            <a:pPr lvl="1">
              <a:lnSpc>
                <a:spcPct val="114000"/>
              </a:lnSpc>
              <a:spcBef>
                <a:spcPts val="0"/>
              </a:spcBef>
              <a:buFont typeface="Calibri"/>
              <a:buChar char="○"/>
            </a:pPr>
            <a:r>
              <a:rPr lang="en" sz="2133" dirty="0">
                <a:cs typeface="Calibri"/>
              </a:rPr>
              <a:t>Write </a:t>
            </a:r>
            <a:r>
              <a:rPr lang="en-US" sz="2133" dirty="0">
                <a:cs typeface="Calibri"/>
              </a:rPr>
              <a:t>Galois/</a:t>
            </a:r>
            <a:r>
              <a:rPr lang="en-US" sz="2133" dirty="0" err="1">
                <a:cs typeface="Calibri"/>
              </a:rPr>
              <a:t>IrGL</a:t>
            </a:r>
            <a:r>
              <a:rPr lang="en" sz="2133" dirty="0">
                <a:cs typeface="Calibri"/>
              </a:rPr>
              <a:t> applications</a:t>
            </a:r>
          </a:p>
          <a:p>
            <a:pPr lvl="1">
              <a:lnSpc>
                <a:spcPct val="114000"/>
              </a:lnSpc>
              <a:spcBef>
                <a:spcPts val="0"/>
              </a:spcBef>
              <a:buFont typeface="Calibri"/>
              <a:buChar char="○"/>
            </a:pPr>
            <a:r>
              <a:rPr lang="en" sz="2133" dirty="0">
                <a:cs typeface="Calibri"/>
              </a:rPr>
              <a:t>Interface with Gluon using API</a:t>
            </a:r>
          </a:p>
          <a:p>
            <a:pPr>
              <a:lnSpc>
                <a:spcPct val="114000"/>
              </a:lnSpc>
              <a:spcBef>
                <a:spcPts val="2133"/>
              </a:spcBef>
            </a:pPr>
            <a:r>
              <a:rPr lang="en" sz="2400" dirty="0">
                <a:cs typeface="Calibri"/>
              </a:rPr>
              <a:t>Gluon transparently handles:</a:t>
            </a:r>
            <a:endParaRPr lang="en-US" sz="2400" dirty="0">
              <a:cs typeface="Calibri"/>
            </a:endParaRPr>
          </a:p>
          <a:p>
            <a:pPr lvl="1">
              <a:lnSpc>
                <a:spcPct val="114000"/>
              </a:lnSpc>
              <a:spcBef>
                <a:spcPts val="0"/>
              </a:spcBef>
            </a:pPr>
            <a:r>
              <a:rPr lang="en" sz="2133" dirty="0">
                <a:cs typeface="Calibri"/>
              </a:rPr>
              <a:t>Graph partitioning</a:t>
            </a:r>
          </a:p>
          <a:p>
            <a:pPr lvl="1">
              <a:lnSpc>
                <a:spcPct val="114000"/>
              </a:lnSpc>
              <a:spcBef>
                <a:spcPts val="0"/>
              </a:spcBef>
            </a:pPr>
            <a:r>
              <a:rPr lang="en" sz="2133" dirty="0">
                <a:cs typeface="Calibri"/>
              </a:rPr>
              <a:t>Communication and synchronization</a:t>
            </a:r>
            <a:endParaRPr lang="en-US" sz="2133" dirty="0">
              <a:cs typeface="Calibri"/>
            </a:endParaRPr>
          </a:p>
          <a:p>
            <a:pPr>
              <a:lnSpc>
                <a:spcPct val="114000"/>
              </a:lnSpc>
            </a:pPr>
            <a:endParaRPr lang="en" sz="2400" dirty="0">
              <a:cs typeface="Calibri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79A3E7F-1BF6-4B2A-80EA-7558E125CA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385200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5F2A2-56BD-42A4-91CF-97F8D72313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Partitioning</a:t>
            </a:r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FAE8547-3746-4D63-B8DF-D8677B4DAA24}"/>
              </a:ext>
            </a:extLst>
          </p:cNvPr>
          <p:cNvSpPr/>
          <p:nvPr/>
        </p:nvSpPr>
        <p:spPr>
          <a:xfrm>
            <a:off x="415602" y="3038469"/>
            <a:ext cx="336885" cy="32351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A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9EB029C-19DB-4671-90B0-DB6D92A5FE0D}"/>
              </a:ext>
            </a:extLst>
          </p:cNvPr>
          <p:cNvSpPr/>
          <p:nvPr/>
        </p:nvSpPr>
        <p:spPr>
          <a:xfrm>
            <a:off x="1137495" y="2557205"/>
            <a:ext cx="336885" cy="32351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B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B8F74A4-72C0-4034-ACA9-1CEF1EA6422E}"/>
              </a:ext>
            </a:extLst>
          </p:cNvPr>
          <p:cNvSpPr/>
          <p:nvPr/>
        </p:nvSpPr>
        <p:spPr>
          <a:xfrm>
            <a:off x="2061255" y="2557205"/>
            <a:ext cx="336885" cy="32351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C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07B7249-A182-4131-A87E-39CC3989E066}"/>
              </a:ext>
            </a:extLst>
          </p:cNvPr>
          <p:cNvSpPr/>
          <p:nvPr/>
        </p:nvSpPr>
        <p:spPr>
          <a:xfrm>
            <a:off x="2787312" y="3024090"/>
            <a:ext cx="336885" cy="32351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D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770E269-1A30-480F-8C88-F43CA99BFA8F}"/>
              </a:ext>
            </a:extLst>
          </p:cNvPr>
          <p:cNvSpPr/>
          <p:nvPr/>
        </p:nvSpPr>
        <p:spPr>
          <a:xfrm>
            <a:off x="1137495" y="3479625"/>
            <a:ext cx="336885" cy="32351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F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EA35E01-35C1-4E32-9443-A2AEA3D0474A}"/>
              </a:ext>
            </a:extLst>
          </p:cNvPr>
          <p:cNvSpPr/>
          <p:nvPr/>
        </p:nvSpPr>
        <p:spPr>
          <a:xfrm>
            <a:off x="2061255" y="3479625"/>
            <a:ext cx="336885" cy="32351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G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79DC3B9-DC3F-4BA3-A3FB-D4FDDE730425}"/>
              </a:ext>
            </a:extLst>
          </p:cNvPr>
          <p:cNvSpPr/>
          <p:nvPr/>
        </p:nvSpPr>
        <p:spPr>
          <a:xfrm>
            <a:off x="1138504" y="4388113"/>
            <a:ext cx="336885" cy="32351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I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6FB0745-C076-410B-AD07-80C70B686D9A}"/>
              </a:ext>
            </a:extLst>
          </p:cNvPr>
          <p:cNvSpPr/>
          <p:nvPr/>
        </p:nvSpPr>
        <p:spPr>
          <a:xfrm>
            <a:off x="2048139" y="4389437"/>
            <a:ext cx="336885" cy="32351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J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DDC7D97-9681-4A27-B363-4F9A6ABB1BAE}"/>
              </a:ext>
            </a:extLst>
          </p:cNvPr>
          <p:cNvSpPr/>
          <p:nvPr/>
        </p:nvSpPr>
        <p:spPr>
          <a:xfrm>
            <a:off x="415600" y="3907419"/>
            <a:ext cx="336885" cy="32351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8C18E21-9EC6-49A9-8998-8F656DFA09F5}"/>
              </a:ext>
            </a:extLst>
          </p:cNvPr>
          <p:cNvSpPr/>
          <p:nvPr/>
        </p:nvSpPr>
        <p:spPr>
          <a:xfrm>
            <a:off x="2798096" y="3907417"/>
            <a:ext cx="336885" cy="32351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H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3871ED9-B11B-4B71-AFC5-8A7D7C4BAED5}"/>
              </a:ext>
            </a:extLst>
          </p:cNvPr>
          <p:cNvCxnSpPr/>
          <p:nvPr/>
        </p:nvCxnSpPr>
        <p:spPr>
          <a:xfrm>
            <a:off x="701602" y="3320203"/>
            <a:ext cx="449441" cy="2417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04E5A2A-AA17-4DA5-A568-D4A647BE3549}"/>
              </a:ext>
            </a:extLst>
          </p:cNvPr>
          <p:cNvCxnSpPr>
            <a:cxnSpLocks/>
          </p:cNvCxnSpPr>
          <p:nvPr/>
        </p:nvCxnSpPr>
        <p:spPr>
          <a:xfrm flipV="1">
            <a:off x="683629" y="2789145"/>
            <a:ext cx="464897" cy="2804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4C4CCB0-7F9D-46C0-A3F1-7D2BFA208917}"/>
              </a:ext>
            </a:extLst>
          </p:cNvPr>
          <p:cNvCxnSpPr>
            <a:cxnSpLocks/>
          </p:cNvCxnSpPr>
          <p:nvPr/>
        </p:nvCxnSpPr>
        <p:spPr>
          <a:xfrm>
            <a:off x="701602" y="4186439"/>
            <a:ext cx="449441" cy="256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B4031FC-2028-4427-B713-8FEDCAAAA3FF}"/>
              </a:ext>
            </a:extLst>
          </p:cNvPr>
          <p:cNvCxnSpPr>
            <a:cxnSpLocks/>
          </p:cNvCxnSpPr>
          <p:nvPr/>
        </p:nvCxnSpPr>
        <p:spPr>
          <a:xfrm flipH="1">
            <a:off x="719724" y="3740740"/>
            <a:ext cx="452737" cy="2309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1EA0418-9FDA-48F4-B8AA-3D87276B911F}"/>
              </a:ext>
            </a:extLst>
          </p:cNvPr>
          <p:cNvCxnSpPr>
            <a:cxnSpLocks/>
          </p:cNvCxnSpPr>
          <p:nvPr/>
        </p:nvCxnSpPr>
        <p:spPr>
          <a:xfrm flipH="1">
            <a:off x="644239" y="2870914"/>
            <a:ext cx="567756" cy="10468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36FF6F8-DA5C-4D2A-AC24-8EA53F58E675}"/>
              </a:ext>
            </a:extLst>
          </p:cNvPr>
          <p:cNvCxnSpPr>
            <a:cxnSpLocks/>
          </p:cNvCxnSpPr>
          <p:nvPr/>
        </p:nvCxnSpPr>
        <p:spPr>
          <a:xfrm flipV="1">
            <a:off x="1431249" y="2850252"/>
            <a:ext cx="723691" cy="6721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109D45B-A012-44C0-9441-610B4C172FCB}"/>
              </a:ext>
            </a:extLst>
          </p:cNvPr>
          <p:cNvCxnSpPr>
            <a:cxnSpLocks/>
          </p:cNvCxnSpPr>
          <p:nvPr/>
        </p:nvCxnSpPr>
        <p:spPr>
          <a:xfrm>
            <a:off x="1416875" y="2824188"/>
            <a:ext cx="711827" cy="6982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1C30AFA-0901-44AB-ABD5-E798E4E5F007}"/>
              </a:ext>
            </a:extLst>
          </p:cNvPr>
          <p:cNvCxnSpPr>
            <a:cxnSpLocks/>
          </p:cNvCxnSpPr>
          <p:nvPr/>
        </p:nvCxnSpPr>
        <p:spPr>
          <a:xfrm flipV="1">
            <a:off x="1445628" y="3773995"/>
            <a:ext cx="709313" cy="6578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64A3910-0DF1-4E6F-A268-10DDB9671593}"/>
              </a:ext>
            </a:extLst>
          </p:cNvPr>
          <p:cNvCxnSpPr>
            <a:cxnSpLocks/>
          </p:cNvCxnSpPr>
          <p:nvPr/>
        </p:nvCxnSpPr>
        <p:spPr>
          <a:xfrm flipH="1" flipV="1">
            <a:off x="1421457" y="3745237"/>
            <a:ext cx="656535" cy="6865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614F5EC-2FBF-4AC8-958F-262712AA1849}"/>
              </a:ext>
            </a:extLst>
          </p:cNvPr>
          <p:cNvCxnSpPr>
            <a:cxnSpLocks/>
          </p:cNvCxnSpPr>
          <p:nvPr/>
        </p:nvCxnSpPr>
        <p:spPr>
          <a:xfrm flipV="1">
            <a:off x="1474383" y="4546779"/>
            <a:ext cx="600405" cy="62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47FCA54-C772-4147-B65E-A80A6C43370B}"/>
              </a:ext>
            </a:extLst>
          </p:cNvPr>
          <p:cNvCxnSpPr>
            <a:cxnSpLocks/>
          </p:cNvCxnSpPr>
          <p:nvPr/>
        </p:nvCxnSpPr>
        <p:spPr>
          <a:xfrm flipV="1">
            <a:off x="1485164" y="2713667"/>
            <a:ext cx="600405" cy="62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22293C9-F9E9-41A1-B3C3-E4D506B87B04}"/>
              </a:ext>
            </a:extLst>
          </p:cNvPr>
          <p:cNvCxnSpPr>
            <a:cxnSpLocks/>
          </p:cNvCxnSpPr>
          <p:nvPr/>
        </p:nvCxnSpPr>
        <p:spPr>
          <a:xfrm flipH="1">
            <a:off x="1474534" y="2633681"/>
            <a:ext cx="610884" cy="9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7631309-008F-433D-B8FC-684EE0EDF176}"/>
              </a:ext>
            </a:extLst>
          </p:cNvPr>
          <p:cNvCxnSpPr>
            <a:cxnSpLocks/>
          </p:cNvCxnSpPr>
          <p:nvPr/>
        </p:nvCxnSpPr>
        <p:spPr>
          <a:xfrm flipH="1">
            <a:off x="2376473" y="3305827"/>
            <a:ext cx="452737" cy="2309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9ACF929-9DB0-4D03-96D8-3EA8E79A6240}"/>
              </a:ext>
            </a:extLst>
          </p:cNvPr>
          <p:cNvCxnSpPr>
            <a:cxnSpLocks/>
          </p:cNvCxnSpPr>
          <p:nvPr/>
        </p:nvCxnSpPr>
        <p:spPr>
          <a:xfrm flipH="1">
            <a:off x="2362092" y="4186439"/>
            <a:ext cx="485085" cy="256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71C12C8-826C-4E48-A18A-877ABBAAF4BC}"/>
              </a:ext>
            </a:extLst>
          </p:cNvPr>
          <p:cNvCxnSpPr>
            <a:cxnSpLocks/>
          </p:cNvCxnSpPr>
          <p:nvPr/>
        </p:nvCxnSpPr>
        <p:spPr>
          <a:xfrm>
            <a:off x="2361945" y="2813403"/>
            <a:ext cx="467411" cy="2561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5239A51-3A26-42A2-841B-2D74767E74AB}"/>
              </a:ext>
            </a:extLst>
          </p:cNvPr>
          <p:cNvCxnSpPr>
            <a:cxnSpLocks/>
          </p:cNvCxnSpPr>
          <p:nvPr/>
        </p:nvCxnSpPr>
        <p:spPr>
          <a:xfrm>
            <a:off x="2951416" y="3348960"/>
            <a:ext cx="7339" cy="5580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5575C9A-EEB5-46B0-8B67-7778E3659956}"/>
              </a:ext>
            </a:extLst>
          </p:cNvPr>
          <p:cNvCxnSpPr>
            <a:cxnSpLocks/>
          </p:cNvCxnSpPr>
          <p:nvPr/>
        </p:nvCxnSpPr>
        <p:spPr>
          <a:xfrm>
            <a:off x="2214581" y="2881694"/>
            <a:ext cx="7339" cy="5831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F8312CB-BA23-4A63-BD70-EA6C88A7F7E6}"/>
              </a:ext>
            </a:extLst>
          </p:cNvPr>
          <p:cNvCxnSpPr>
            <a:cxnSpLocks/>
          </p:cNvCxnSpPr>
          <p:nvPr/>
        </p:nvCxnSpPr>
        <p:spPr>
          <a:xfrm flipH="1" flipV="1">
            <a:off x="2208619" y="3820721"/>
            <a:ext cx="16741" cy="5607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65971260-E32F-48A0-B4A5-0D8E0F93EA7A}"/>
              </a:ext>
            </a:extLst>
          </p:cNvPr>
          <p:cNvCxnSpPr>
            <a:cxnSpLocks/>
          </p:cNvCxnSpPr>
          <p:nvPr/>
        </p:nvCxnSpPr>
        <p:spPr>
          <a:xfrm flipH="1" flipV="1">
            <a:off x="2359580" y="3752427"/>
            <a:ext cx="458845" cy="2336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3069545F-B565-4755-B3C1-5A81F558B474}"/>
              </a:ext>
            </a:extLst>
          </p:cNvPr>
          <p:cNvCxnSpPr>
            <a:cxnSpLocks/>
          </p:cNvCxnSpPr>
          <p:nvPr/>
        </p:nvCxnSpPr>
        <p:spPr>
          <a:xfrm flipH="1" flipV="1">
            <a:off x="1487234" y="3648195"/>
            <a:ext cx="553735" cy="54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DD68C366-A687-4553-89FF-61CA12DF9C97}"/>
              </a:ext>
            </a:extLst>
          </p:cNvPr>
          <p:cNvSpPr txBox="1"/>
          <p:nvPr/>
        </p:nvSpPr>
        <p:spPr>
          <a:xfrm>
            <a:off x="415599" y="5681548"/>
            <a:ext cx="2719383" cy="492443"/>
          </a:xfrm>
          <a:prstGeom prst="rect">
            <a:avLst/>
          </a:prstGeom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/>
              <a:t>Original graph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A7D7E9-8EC8-416F-B7F5-809258DD017D}"/>
              </a:ext>
            </a:extLst>
          </p:cNvPr>
          <p:cNvSpPr txBox="1"/>
          <p:nvPr/>
        </p:nvSpPr>
        <p:spPr>
          <a:xfrm>
            <a:off x="3363618" y="5674712"/>
            <a:ext cx="5887455" cy="492443"/>
          </a:xfrm>
          <a:prstGeom prst="rect">
            <a:avLst/>
          </a:prstGeom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/>
              <a:t>Partitions of the graph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B6B984B-1213-4045-8407-90CF21FF3D05}"/>
              </a:ext>
            </a:extLst>
          </p:cNvPr>
          <p:cNvSpPr txBox="1"/>
          <p:nvPr/>
        </p:nvSpPr>
        <p:spPr>
          <a:xfrm>
            <a:off x="3860470" y="1737713"/>
            <a:ext cx="1986549" cy="492443"/>
          </a:xfrm>
          <a:prstGeom prst="rect">
            <a:avLst/>
          </a:prstGeom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/>
              <a:t>Host h1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DA3DF56A-6B5F-4FF3-A22D-34790D93C811}"/>
              </a:ext>
            </a:extLst>
          </p:cNvPr>
          <p:cNvSpPr txBox="1"/>
          <p:nvPr/>
        </p:nvSpPr>
        <p:spPr>
          <a:xfrm>
            <a:off x="6701896" y="1749532"/>
            <a:ext cx="1879601" cy="492443"/>
          </a:xfrm>
          <a:prstGeom prst="rect">
            <a:avLst/>
          </a:prstGeom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/>
              <a:t>Host h2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EDEB62DA-E0CF-40E5-ACDC-342DD943E3AA}"/>
              </a:ext>
            </a:extLst>
          </p:cNvPr>
          <p:cNvSpPr/>
          <p:nvPr/>
        </p:nvSpPr>
        <p:spPr>
          <a:xfrm>
            <a:off x="3609145" y="1733701"/>
            <a:ext cx="2515936" cy="31442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D84BCDF1-3EDB-44F1-958A-235362E6EBD3}"/>
              </a:ext>
            </a:extLst>
          </p:cNvPr>
          <p:cNvSpPr/>
          <p:nvPr/>
        </p:nvSpPr>
        <p:spPr>
          <a:xfrm>
            <a:off x="6410463" y="1745519"/>
            <a:ext cx="2515936" cy="31442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41" name="Straight Connector 40"/>
          <p:cNvCxnSpPr/>
          <p:nvPr/>
        </p:nvCxnSpPr>
        <p:spPr>
          <a:xfrm>
            <a:off x="3363617" y="1808345"/>
            <a:ext cx="0" cy="43588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/>
          <p:cNvCxnSpPr/>
          <p:nvPr/>
        </p:nvCxnSpPr>
        <p:spPr>
          <a:xfrm>
            <a:off x="9146021" y="1806705"/>
            <a:ext cx="0" cy="43588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Slide Number Placeholder 37">
            <a:extLst>
              <a:ext uri="{FF2B5EF4-FFF2-40B4-BE49-F238E27FC236}">
                <a16:creationId xmlns:a16="http://schemas.microsoft.com/office/drawing/2014/main" id="{F6355F9B-6CE7-46EB-AC82-F68B831FB8F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187267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5F2A2-56BD-42A4-91CF-97F8D72313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Partitioning</a:t>
            </a:r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FAE8547-3746-4D63-B8DF-D8677B4DAA24}"/>
              </a:ext>
            </a:extLst>
          </p:cNvPr>
          <p:cNvSpPr/>
          <p:nvPr/>
        </p:nvSpPr>
        <p:spPr>
          <a:xfrm>
            <a:off x="415602" y="3038469"/>
            <a:ext cx="336885" cy="32351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A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9EB029C-19DB-4671-90B0-DB6D92A5FE0D}"/>
              </a:ext>
            </a:extLst>
          </p:cNvPr>
          <p:cNvSpPr/>
          <p:nvPr/>
        </p:nvSpPr>
        <p:spPr>
          <a:xfrm>
            <a:off x="1137495" y="2557205"/>
            <a:ext cx="336885" cy="32351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B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B8F74A4-72C0-4034-ACA9-1CEF1EA6422E}"/>
              </a:ext>
            </a:extLst>
          </p:cNvPr>
          <p:cNvSpPr/>
          <p:nvPr/>
        </p:nvSpPr>
        <p:spPr>
          <a:xfrm>
            <a:off x="2061255" y="2557205"/>
            <a:ext cx="336885" cy="32351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C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07B7249-A182-4131-A87E-39CC3989E066}"/>
              </a:ext>
            </a:extLst>
          </p:cNvPr>
          <p:cNvSpPr/>
          <p:nvPr/>
        </p:nvSpPr>
        <p:spPr>
          <a:xfrm>
            <a:off x="2787312" y="3024090"/>
            <a:ext cx="336885" cy="32351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D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770E269-1A30-480F-8C88-F43CA99BFA8F}"/>
              </a:ext>
            </a:extLst>
          </p:cNvPr>
          <p:cNvSpPr/>
          <p:nvPr/>
        </p:nvSpPr>
        <p:spPr>
          <a:xfrm>
            <a:off x="1137495" y="3479625"/>
            <a:ext cx="336885" cy="32351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F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EA35E01-35C1-4E32-9443-A2AEA3D0474A}"/>
              </a:ext>
            </a:extLst>
          </p:cNvPr>
          <p:cNvSpPr/>
          <p:nvPr/>
        </p:nvSpPr>
        <p:spPr>
          <a:xfrm>
            <a:off x="2061255" y="3479625"/>
            <a:ext cx="336885" cy="32351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G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79DC3B9-DC3F-4BA3-A3FB-D4FDDE730425}"/>
              </a:ext>
            </a:extLst>
          </p:cNvPr>
          <p:cNvSpPr/>
          <p:nvPr/>
        </p:nvSpPr>
        <p:spPr>
          <a:xfrm>
            <a:off x="1138504" y="4388113"/>
            <a:ext cx="336885" cy="32351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I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6FB0745-C076-410B-AD07-80C70B686D9A}"/>
              </a:ext>
            </a:extLst>
          </p:cNvPr>
          <p:cNvSpPr/>
          <p:nvPr/>
        </p:nvSpPr>
        <p:spPr>
          <a:xfrm>
            <a:off x="2048139" y="4389437"/>
            <a:ext cx="336885" cy="32351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J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DDC7D97-9681-4A27-B363-4F9A6ABB1BAE}"/>
              </a:ext>
            </a:extLst>
          </p:cNvPr>
          <p:cNvSpPr/>
          <p:nvPr/>
        </p:nvSpPr>
        <p:spPr>
          <a:xfrm>
            <a:off x="415600" y="3907419"/>
            <a:ext cx="336885" cy="32351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8C18E21-9EC6-49A9-8998-8F656DFA09F5}"/>
              </a:ext>
            </a:extLst>
          </p:cNvPr>
          <p:cNvSpPr/>
          <p:nvPr/>
        </p:nvSpPr>
        <p:spPr>
          <a:xfrm>
            <a:off x="2798096" y="3907417"/>
            <a:ext cx="336885" cy="32351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H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3871ED9-B11B-4B71-AFC5-8A7D7C4BAED5}"/>
              </a:ext>
            </a:extLst>
          </p:cNvPr>
          <p:cNvCxnSpPr/>
          <p:nvPr/>
        </p:nvCxnSpPr>
        <p:spPr>
          <a:xfrm>
            <a:off x="701602" y="3320203"/>
            <a:ext cx="449441" cy="2417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04E5A2A-AA17-4DA5-A568-D4A647BE3549}"/>
              </a:ext>
            </a:extLst>
          </p:cNvPr>
          <p:cNvCxnSpPr>
            <a:cxnSpLocks/>
          </p:cNvCxnSpPr>
          <p:nvPr/>
        </p:nvCxnSpPr>
        <p:spPr>
          <a:xfrm flipV="1">
            <a:off x="683629" y="2789145"/>
            <a:ext cx="464897" cy="2804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4C4CCB0-7F9D-46C0-A3F1-7D2BFA208917}"/>
              </a:ext>
            </a:extLst>
          </p:cNvPr>
          <p:cNvCxnSpPr>
            <a:cxnSpLocks/>
          </p:cNvCxnSpPr>
          <p:nvPr/>
        </p:nvCxnSpPr>
        <p:spPr>
          <a:xfrm>
            <a:off x="701602" y="4186439"/>
            <a:ext cx="449441" cy="256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B4031FC-2028-4427-B713-8FEDCAAAA3FF}"/>
              </a:ext>
            </a:extLst>
          </p:cNvPr>
          <p:cNvCxnSpPr>
            <a:cxnSpLocks/>
          </p:cNvCxnSpPr>
          <p:nvPr/>
        </p:nvCxnSpPr>
        <p:spPr>
          <a:xfrm flipH="1">
            <a:off x="719724" y="3740740"/>
            <a:ext cx="452737" cy="2309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1EA0418-9FDA-48F4-B8AA-3D87276B911F}"/>
              </a:ext>
            </a:extLst>
          </p:cNvPr>
          <p:cNvCxnSpPr>
            <a:cxnSpLocks/>
          </p:cNvCxnSpPr>
          <p:nvPr/>
        </p:nvCxnSpPr>
        <p:spPr>
          <a:xfrm flipH="1">
            <a:off x="644239" y="2870914"/>
            <a:ext cx="567756" cy="10468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36FF6F8-DA5C-4D2A-AC24-8EA53F58E675}"/>
              </a:ext>
            </a:extLst>
          </p:cNvPr>
          <p:cNvCxnSpPr>
            <a:cxnSpLocks/>
          </p:cNvCxnSpPr>
          <p:nvPr/>
        </p:nvCxnSpPr>
        <p:spPr>
          <a:xfrm flipV="1">
            <a:off x="1431249" y="2850252"/>
            <a:ext cx="723691" cy="6721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109D45B-A012-44C0-9441-610B4C172FCB}"/>
              </a:ext>
            </a:extLst>
          </p:cNvPr>
          <p:cNvCxnSpPr>
            <a:cxnSpLocks/>
          </p:cNvCxnSpPr>
          <p:nvPr/>
        </p:nvCxnSpPr>
        <p:spPr>
          <a:xfrm>
            <a:off x="1416875" y="2824188"/>
            <a:ext cx="711827" cy="6982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1C30AFA-0901-44AB-ABD5-E798E4E5F007}"/>
              </a:ext>
            </a:extLst>
          </p:cNvPr>
          <p:cNvCxnSpPr>
            <a:cxnSpLocks/>
          </p:cNvCxnSpPr>
          <p:nvPr/>
        </p:nvCxnSpPr>
        <p:spPr>
          <a:xfrm flipV="1">
            <a:off x="1445628" y="3773995"/>
            <a:ext cx="709313" cy="6578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64A3910-0DF1-4E6F-A268-10DDB9671593}"/>
              </a:ext>
            </a:extLst>
          </p:cNvPr>
          <p:cNvCxnSpPr>
            <a:cxnSpLocks/>
          </p:cNvCxnSpPr>
          <p:nvPr/>
        </p:nvCxnSpPr>
        <p:spPr>
          <a:xfrm flipH="1" flipV="1">
            <a:off x="1421457" y="3745237"/>
            <a:ext cx="656535" cy="6865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614F5EC-2FBF-4AC8-958F-262712AA1849}"/>
              </a:ext>
            </a:extLst>
          </p:cNvPr>
          <p:cNvCxnSpPr>
            <a:cxnSpLocks/>
          </p:cNvCxnSpPr>
          <p:nvPr/>
        </p:nvCxnSpPr>
        <p:spPr>
          <a:xfrm flipV="1">
            <a:off x="1474383" y="4546779"/>
            <a:ext cx="600405" cy="62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47FCA54-C772-4147-B65E-A80A6C43370B}"/>
              </a:ext>
            </a:extLst>
          </p:cNvPr>
          <p:cNvCxnSpPr>
            <a:cxnSpLocks/>
          </p:cNvCxnSpPr>
          <p:nvPr/>
        </p:nvCxnSpPr>
        <p:spPr>
          <a:xfrm flipV="1">
            <a:off x="1485164" y="2713667"/>
            <a:ext cx="600405" cy="62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22293C9-F9E9-41A1-B3C3-E4D506B87B04}"/>
              </a:ext>
            </a:extLst>
          </p:cNvPr>
          <p:cNvCxnSpPr>
            <a:cxnSpLocks/>
          </p:cNvCxnSpPr>
          <p:nvPr/>
        </p:nvCxnSpPr>
        <p:spPr>
          <a:xfrm flipH="1">
            <a:off x="1474534" y="2633681"/>
            <a:ext cx="610884" cy="9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7631309-008F-433D-B8FC-684EE0EDF176}"/>
              </a:ext>
            </a:extLst>
          </p:cNvPr>
          <p:cNvCxnSpPr>
            <a:cxnSpLocks/>
          </p:cNvCxnSpPr>
          <p:nvPr/>
        </p:nvCxnSpPr>
        <p:spPr>
          <a:xfrm flipH="1">
            <a:off x="2376473" y="3305827"/>
            <a:ext cx="452737" cy="2309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9ACF929-9DB0-4D03-96D8-3EA8E79A6240}"/>
              </a:ext>
            </a:extLst>
          </p:cNvPr>
          <p:cNvCxnSpPr>
            <a:cxnSpLocks/>
          </p:cNvCxnSpPr>
          <p:nvPr/>
        </p:nvCxnSpPr>
        <p:spPr>
          <a:xfrm flipH="1">
            <a:off x="2362092" y="4186439"/>
            <a:ext cx="485085" cy="256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71C12C8-826C-4E48-A18A-877ABBAAF4BC}"/>
              </a:ext>
            </a:extLst>
          </p:cNvPr>
          <p:cNvCxnSpPr>
            <a:cxnSpLocks/>
          </p:cNvCxnSpPr>
          <p:nvPr/>
        </p:nvCxnSpPr>
        <p:spPr>
          <a:xfrm>
            <a:off x="2361945" y="2813403"/>
            <a:ext cx="467411" cy="2561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5239A51-3A26-42A2-841B-2D74767E74AB}"/>
              </a:ext>
            </a:extLst>
          </p:cNvPr>
          <p:cNvCxnSpPr>
            <a:cxnSpLocks/>
          </p:cNvCxnSpPr>
          <p:nvPr/>
        </p:nvCxnSpPr>
        <p:spPr>
          <a:xfrm>
            <a:off x="2951416" y="3348960"/>
            <a:ext cx="7339" cy="5580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5575C9A-EEB5-46B0-8B67-7778E3659956}"/>
              </a:ext>
            </a:extLst>
          </p:cNvPr>
          <p:cNvCxnSpPr>
            <a:cxnSpLocks/>
          </p:cNvCxnSpPr>
          <p:nvPr/>
        </p:nvCxnSpPr>
        <p:spPr>
          <a:xfrm>
            <a:off x="2214581" y="2881694"/>
            <a:ext cx="7339" cy="5831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F8312CB-BA23-4A63-BD70-EA6C88A7F7E6}"/>
              </a:ext>
            </a:extLst>
          </p:cNvPr>
          <p:cNvCxnSpPr>
            <a:cxnSpLocks/>
          </p:cNvCxnSpPr>
          <p:nvPr/>
        </p:nvCxnSpPr>
        <p:spPr>
          <a:xfrm flipH="1" flipV="1">
            <a:off x="2208619" y="3820721"/>
            <a:ext cx="16741" cy="5607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65971260-E32F-48A0-B4A5-0D8E0F93EA7A}"/>
              </a:ext>
            </a:extLst>
          </p:cNvPr>
          <p:cNvCxnSpPr>
            <a:cxnSpLocks/>
          </p:cNvCxnSpPr>
          <p:nvPr/>
        </p:nvCxnSpPr>
        <p:spPr>
          <a:xfrm flipH="1" flipV="1">
            <a:off x="2359580" y="3752427"/>
            <a:ext cx="458845" cy="2336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3069545F-B565-4755-B3C1-5A81F558B474}"/>
              </a:ext>
            </a:extLst>
          </p:cNvPr>
          <p:cNvCxnSpPr>
            <a:cxnSpLocks/>
          </p:cNvCxnSpPr>
          <p:nvPr/>
        </p:nvCxnSpPr>
        <p:spPr>
          <a:xfrm flipH="1" flipV="1">
            <a:off x="1487234" y="3648195"/>
            <a:ext cx="553735" cy="54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DD68C366-A687-4553-89FF-61CA12DF9C97}"/>
              </a:ext>
            </a:extLst>
          </p:cNvPr>
          <p:cNvSpPr txBox="1"/>
          <p:nvPr/>
        </p:nvSpPr>
        <p:spPr>
          <a:xfrm>
            <a:off x="415599" y="5681548"/>
            <a:ext cx="2719383" cy="492443"/>
          </a:xfrm>
          <a:prstGeom prst="rect">
            <a:avLst/>
          </a:prstGeom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/>
              <a:t>Original graph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A7D7E9-8EC8-416F-B7F5-809258DD017D}"/>
              </a:ext>
            </a:extLst>
          </p:cNvPr>
          <p:cNvSpPr txBox="1"/>
          <p:nvPr/>
        </p:nvSpPr>
        <p:spPr>
          <a:xfrm>
            <a:off x="3363618" y="5674712"/>
            <a:ext cx="5887455" cy="492443"/>
          </a:xfrm>
          <a:prstGeom prst="rect">
            <a:avLst/>
          </a:prstGeom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/>
              <a:t>Partitions of the graph</a:t>
            </a:r>
          </a:p>
        </p:txBody>
      </p: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9A20D488-CD65-4CE0-B6EE-AA9E9BA22887}"/>
              </a:ext>
            </a:extLst>
          </p:cNvPr>
          <p:cNvCxnSpPr>
            <a:cxnSpLocks/>
          </p:cNvCxnSpPr>
          <p:nvPr/>
        </p:nvCxnSpPr>
        <p:spPr>
          <a:xfrm>
            <a:off x="4153154" y="3202214"/>
            <a:ext cx="449441" cy="2417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D41276E8-6427-4906-BBBA-7C756F8F546A}"/>
              </a:ext>
            </a:extLst>
          </p:cNvPr>
          <p:cNvCxnSpPr>
            <a:cxnSpLocks/>
          </p:cNvCxnSpPr>
          <p:nvPr/>
        </p:nvCxnSpPr>
        <p:spPr>
          <a:xfrm flipV="1">
            <a:off x="4135184" y="2671156"/>
            <a:ext cx="464897" cy="2804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D9972AFC-65AA-4106-9AA9-A60C727C513E}"/>
              </a:ext>
            </a:extLst>
          </p:cNvPr>
          <p:cNvCxnSpPr>
            <a:cxnSpLocks/>
          </p:cNvCxnSpPr>
          <p:nvPr/>
        </p:nvCxnSpPr>
        <p:spPr>
          <a:xfrm>
            <a:off x="4153154" y="4068451"/>
            <a:ext cx="449441" cy="256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8473A8C2-02DC-44EE-B0DE-567AA9568477}"/>
              </a:ext>
            </a:extLst>
          </p:cNvPr>
          <p:cNvCxnSpPr>
            <a:cxnSpLocks/>
          </p:cNvCxnSpPr>
          <p:nvPr/>
        </p:nvCxnSpPr>
        <p:spPr>
          <a:xfrm flipH="1">
            <a:off x="4171277" y="3622752"/>
            <a:ext cx="452737" cy="2309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ED9C5406-FCCA-46F2-A496-C95CEFBBFDCB}"/>
              </a:ext>
            </a:extLst>
          </p:cNvPr>
          <p:cNvCxnSpPr>
            <a:cxnSpLocks/>
          </p:cNvCxnSpPr>
          <p:nvPr/>
        </p:nvCxnSpPr>
        <p:spPr>
          <a:xfrm flipH="1">
            <a:off x="4095794" y="2752924"/>
            <a:ext cx="567756" cy="10468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22CE6F5D-A24D-42B5-988F-4BAA3CA3F7E4}"/>
              </a:ext>
            </a:extLst>
          </p:cNvPr>
          <p:cNvCxnSpPr>
            <a:cxnSpLocks/>
          </p:cNvCxnSpPr>
          <p:nvPr/>
        </p:nvCxnSpPr>
        <p:spPr>
          <a:xfrm flipV="1">
            <a:off x="4882807" y="2732261"/>
            <a:ext cx="723691" cy="6721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FF6E268E-8BFA-44CC-9F78-3334598B21FB}"/>
              </a:ext>
            </a:extLst>
          </p:cNvPr>
          <p:cNvCxnSpPr>
            <a:cxnSpLocks/>
          </p:cNvCxnSpPr>
          <p:nvPr/>
        </p:nvCxnSpPr>
        <p:spPr>
          <a:xfrm>
            <a:off x="4868427" y="2706198"/>
            <a:ext cx="711827" cy="6982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8C89B590-43D9-4B1A-ACEA-047144FD8496}"/>
              </a:ext>
            </a:extLst>
          </p:cNvPr>
          <p:cNvCxnSpPr>
            <a:cxnSpLocks/>
          </p:cNvCxnSpPr>
          <p:nvPr/>
        </p:nvCxnSpPr>
        <p:spPr>
          <a:xfrm flipV="1">
            <a:off x="4897182" y="3656005"/>
            <a:ext cx="709313" cy="6578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38B59E4D-142C-4094-8532-E35DA840FB77}"/>
              </a:ext>
            </a:extLst>
          </p:cNvPr>
          <p:cNvCxnSpPr>
            <a:cxnSpLocks/>
          </p:cNvCxnSpPr>
          <p:nvPr/>
        </p:nvCxnSpPr>
        <p:spPr>
          <a:xfrm flipV="1">
            <a:off x="4925936" y="4428790"/>
            <a:ext cx="600405" cy="62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A245E36D-C7C2-44E1-81F6-9B1E2D9F7975}"/>
              </a:ext>
            </a:extLst>
          </p:cNvPr>
          <p:cNvCxnSpPr>
            <a:cxnSpLocks/>
          </p:cNvCxnSpPr>
          <p:nvPr/>
        </p:nvCxnSpPr>
        <p:spPr>
          <a:xfrm flipV="1">
            <a:off x="4936720" y="2595678"/>
            <a:ext cx="600405" cy="62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CB8A9BF0-7C10-414C-B58F-F98F6EC8A437}"/>
              </a:ext>
            </a:extLst>
          </p:cNvPr>
          <p:cNvCxnSpPr>
            <a:cxnSpLocks/>
          </p:cNvCxnSpPr>
          <p:nvPr/>
        </p:nvCxnSpPr>
        <p:spPr>
          <a:xfrm flipH="1" flipV="1">
            <a:off x="6985857" y="3617344"/>
            <a:ext cx="656535" cy="6865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B3C3878E-3A92-4686-A9EE-71C442C2F740}"/>
              </a:ext>
            </a:extLst>
          </p:cNvPr>
          <p:cNvCxnSpPr>
            <a:cxnSpLocks/>
          </p:cNvCxnSpPr>
          <p:nvPr/>
        </p:nvCxnSpPr>
        <p:spPr>
          <a:xfrm flipH="1">
            <a:off x="7038935" y="2505786"/>
            <a:ext cx="610884" cy="9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454FF3FC-0C5B-47A9-94E5-F67AB9FC7494}"/>
              </a:ext>
            </a:extLst>
          </p:cNvPr>
          <p:cNvCxnSpPr>
            <a:cxnSpLocks/>
          </p:cNvCxnSpPr>
          <p:nvPr/>
        </p:nvCxnSpPr>
        <p:spPr>
          <a:xfrm flipH="1">
            <a:off x="7940869" y="3177933"/>
            <a:ext cx="452737" cy="2309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1842B9AD-FEB2-4290-B39C-FB1450253A02}"/>
              </a:ext>
            </a:extLst>
          </p:cNvPr>
          <p:cNvCxnSpPr>
            <a:cxnSpLocks/>
          </p:cNvCxnSpPr>
          <p:nvPr/>
        </p:nvCxnSpPr>
        <p:spPr>
          <a:xfrm flipH="1">
            <a:off x="7926488" y="4058544"/>
            <a:ext cx="485085" cy="256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7C8C9282-D0DF-481B-ACBE-868B2D280CD1}"/>
              </a:ext>
            </a:extLst>
          </p:cNvPr>
          <p:cNvCxnSpPr>
            <a:cxnSpLocks/>
          </p:cNvCxnSpPr>
          <p:nvPr/>
        </p:nvCxnSpPr>
        <p:spPr>
          <a:xfrm>
            <a:off x="7926341" y="2685509"/>
            <a:ext cx="467411" cy="2561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FDA4C5C4-92A8-4203-A6D0-D22B5C82C4FA}"/>
              </a:ext>
            </a:extLst>
          </p:cNvPr>
          <p:cNvCxnSpPr>
            <a:cxnSpLocks/>
          </p:cNvCxnSpPr>
          <p:nvPr/>
        </p:nvCxnSpPr>
        <p:spPr>
          <a:xfrm>
            <a:off x="8515819" y="3221065"/>
            <a:ext cx="7339" cy="5580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0C6946A2-D01A-4D3D-89D1-E8C4E46B9362}"/>
              </a:ext>
            </a:extLst>
          </p:cNvPr>
          <p:cNvCxnSpPr>
            <a:cxnSpLocks/>
          </p:cNvCxnSpPr>
          <p:nvPr/>
        </p:nvCxnSpPr>
        <p:spPr>
          <a:xfrm>
            <a:off x="7778976" y="2753798"/>
            <a:ext cx="7339" cy="5831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545B466B-DDB0-4D74-81DF-BC3A669ED1C1}"/>
              </a:ext>
            </a:extLst>
          </p:cNvPr>
          <p:cNvCxnSpPr>
            <a:cxnSpLocks/>
          </p:cNvCxnSpPr>
          <p:nvPr/>
        </p:nvCxnSpPr>
        <p:spPr>
          <a:xfrm flipH="1" flipV="1">
            <a:off x="7773015" y="3692827"/>
            <a:ext cx="16741" cy="5607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1090F607-38A1-4E6D-BCD9-EF4A8D14BF8F}"/>
              </a:ext>
            </a:extLst>
          </p:cNvPr>
          <p:cNvCxnSpPr>
            <a:cxnSpLocks/>
          </p:cNvCxnSpPr>
          <p:nvPr/>
        </p:nvCxnSpPr>
        <p:spPr>
          <a:xfrm flipH="1" flipV="1">
            <a:off x="7923976" y="3624531"/>
            <a:ext cx="458845" cy="2336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AC67A2D6-EDBC-406D-B76E-DE44947C9E06}"/>
              </a:ext>
            </a:extLst>
          </p:cNvPr>
          <p:cNvCxnSpPr>
            <a:cxnSpLocks/>
          </p:cNvCxnSpPr>
          <p:nvPr/>
        </p:nvCxnSpPr>
        <p:spPr>
          <a:xfrm flipH="1">
            <a:off x="7038935" y="3513039"/>
            <a:ext cx="579135" cy="72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2B6B984B-1213-4045-8407-90CF21FF3D05}"/>
              </a:ext>
            </a:extLst>
          </p:cNvPr>
          <p:cNvSpPr txBox="1"/>
          <p:nvPr/>
        </p:nvSpPr>
        <p:spPr>
          <a:xfrm>
            <a:off x="3860470" y="1737713"/>
            <a:ext cx="1986549" cy="492443"/>
          </a:xfrm>
          <a:prstGeom prst="rect">
            <a:avLst/>
          </a:prstGeom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/>
              <a:t>Host h1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DA3DF56A-6B5F-4FF3-A22D-34790D93C811}"/>
              </a:ext>
            </a:extLst>
          </p:cNvPr>
          <p:cNvSpPr txBox="1"/>
          <p:nvPr/>
        </p:nvSpPr>
        <p:spPr>
          <a:xfrm>
            <a:off x="6701896" y="1749532"/>
            <a:ext cx="1879601" cy="492443"/>
          </a:xfrm>
          <a:prstGeom prst="rect">
            <a:avLst/>
          </a:prstGeom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/>
              <a:t>Host h2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EDEB62DA-E0CF-40E5-ACDC-342DD943E3AA}"/>
              </a:ext>
            </a:extLst>
          </p:cNvPr>
          <p:cNvSpPr/>
          <p:nvPr/>
        </p:nvSpPr>
        <p:spPr>
          <a:xfrm>
            <a:off x="3609145" y="1733701"/>
            <a:ext cx="2515936" cy="31442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D84BCDF1-3EDB-44F1-958A-235362E6EBD3}"/>
              </a:ext>
            </a:extLst>
          </p:cNvPr>
          <p:cNvSpPr/>
          <p:nvPr/>
        </p:nvSpPr>
        <p:spPr>
          <a:xfrm>
            <a:off x="6410463" y="1745519"/>
            <a:ext cx="2515936" cy="31442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24" name="Shape 180">
            <a:extLst>
              <a:ext uri="{FF2B5EF4-FFF2-40B4-BE49-F238E27FC236}">
                <a16:creationId xmlns:a16="http://schemas.microsoft.com/office/drawing/2014/main" id="{DCB0C622-7600-4AE3-9520-D38926C24BAB}"/>
              </a:ext>
            </a:extLst>
          </p:cNvPr>
          <p:cNvSpPr txBox="1">
            <a:spLocks/>
          </p:cNvSpPr>
          <p:nvPr/>
        </p:nvSpPr>
        <p:spPr>
          <a:xfrm>
            <a:off x="9021264" y="1740699"/>
            <a:ext cx="2753859" cy="440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68580" indent="-68580" algn="l" defTabSz="6858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8803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2519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56235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69951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82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9585" indent="-457189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 panose="020F0502020204030204" pitchFamily="34" charset="0"/>
              <a:buChar char="●"/>
            </a:pPr>
            <a:r>
              <a:rPr lang="en-US" sz="2133"/>
              <a:t>Each edge is assigned to a unique host</a:t>
            </a:r>
            <a:endParaRPr lang="en-US" sz="2133">
              <a:cs typeface="Calibri"/>
            </a:endParaRPr>
          </a:p>
        </p:txBody>
      </p:sp>
      <p:cxnSp>
        <p:nvCxnSpPr>
          <p:cNvPr id="41" name="Straight Connector 40"/>
          <p:cNvCxnSpPr/>
          <p:nvPr/>
        </p:nvCxnSpPr>
        <p:spPr>
          <a:xfrm>
            <a:off x="3363617" y="1808345"/>
            <a:ext cx="0" cy="43588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/>
          <p:cNvCxnSpPr/>
          <p:nvPr/>
        </p:nvCxnSpPr>
        <p:spPr>
          <a:xfrm>
            <a:off x="9146021" y="1806705"/>
            <a:ext cx="0" cy="43588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Slide Number Placeholder 37">
            <a:extLst>
              <a:ext uri="{FF2B5EF4-FFF2-40B4-BE49-F238E27FC236}">
                <a16:creationId xmlns:a16="http://schemas.microsoft.com/office/drawing/2014/main" id="{3172F46A-4029-4475-A811-11A16D0A470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5695674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3662</TotalTime>
  <Words>4654</Words>
  <Application>Microsoft Office PowerPoint</Application>
  <PresentationFormat>Widescreen</PresentationFormat>
  <Paragraphs>1087</Paragraphs>
  <Slides>51</Slides>
  <Notes>41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2" baseType="lpstr">
      <vt:lpstr>Office Theme</vt:lpstr>
      <vt:lpstr>UT Runtime/Systems PANDO Update</vt:lpstr>
      <vt:lpstr>Galois system</vt:lpstr>
      <vt:lpstr>Hello graph Galois Program</vt:lpstr>
      <vt:lpstr>Parallel execution of Galois programs</vt:lpstr>
      <vt:lpstr>Distributed Graph Analytics</vt:lpstr>
      <vt:lpstr>Vertex Programming Model</vt:lpstr>
      <vt:lpstr>Distributed Galois using Gluon</vt:lpstr>
      <vt:lpstr>Partitioning</vt:lpstr>
      <vt:lpstr>Partitioning</vt:lpstr>
      <vt:lpstr>Partitioning</vt:lpstr>
      <vt:lpstr>Partitioning</vt:lpstr>
      <vt:lpstr>How does Gluon synchronize the proxies?</vt:lpstr>
      <vt:lpstr>How does Gluon synchronize the proxies?</vt:lpstr>
      <vt:lpstr>Gluon Distributed Execution Model</vt:lpstr>
      <vt:lpstr>Log Structured CSR</vt:lpstr>
      <vt:lpstr>Background: LPGs</vt:lpstr>
      <vt:lpstr>Background: CSR</vt:lpstr>
      <vt:lpstr>Background: EL</vt:lpstr>
      <vt:lpstr>Ingesting Updates</vt:lpstr>
      <vt:lpstr>Adding a Node</vt:lpstr>
      <vt:lpstr>Adding an Edge</vt:lpstr>
      <vt:lpstr>Log Structured CSR</vt:lpstr>
      <vt:lpstr>Log Structured CSR</vt:lpstr>
      <vt:lpstr>Design Alternatives: Log Structured CSR Variants</vt:lpstr>
      <vt:lpstr>Methodology</vt:lpstr>
      <vt:lpstr>Deleting an Edge</vt:lpstr>
      <vt:lpstr>Deleting a Node</vt:lpstr>
      <vt:lpstr>Aside about Labeled Properties</vt:lpstr>
      <vt:lpstr>PANDO Compiler Toolchain</vt:lpstr>
      <vt:lpstr>Gluon API</vt:lpstr>
      <vt:lpstr>Shared Memory Galois  PageRank (Input)</vt:lpstr>
      <vt:lpstr>Distributed  Heterogeneous  PageRank (Output)</vt:lpstr>
      <vt:lpstr>Input to output</vt:lpstr>
      <vt:lpstr>Code  Transformations</vt:lpstr>
      <vt:lpstr>Asynchronous to BSP Execution</vt:lpstr>
      <vt:lpstr>Restructuring Computation:  Required Transformation 1</vt:lpstr>
      <vt:lpstr>Transformations for  Heterogeneous Execution</vt:lpstr>
      <vt:lpstr>Restructuring Computation:  Required Transformation 2</vt:lpstr>
      <vt:lpstr>Optional Optimization  Transformation</vt:lpstr>
      <vt:lpstr>Restructuring Computation:  Optimization Transformation</vt:lpstr>
      <vt:lpstr>Analysis and Inserting communication</vt:lpstr>
      <vt:lpstr>Information Required by Gluon Synchronization API</vt:lpstr>
      <vt:lpstr>Graph-Data Access Analysis</vt:lpstr>
      <vt:lpstr>PageRank Example</vt:lpstr>
      <vt:lpstr>Inserting Communication</vt:lpstr>
      <vt:lpstr>Inserting Naïve Communication:  UnOptimized PageRank</vt:lpstr>
      <vt:lpstr>Communication optimizations Optimization 1:</vt:lpstr>
      <vt:lpstr>PowerPoint Presentation</vt:lpstr>
      <vt:lpstr>Communication optimizations Optimization 1:</vt:lpstr>
      <vt:lpstr>Communication optimizations Optimization 1:</vt:lpstr>
      <vt:lpstr>Inserting On-demand Communication:  PageRank example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UT Runtime/Systems PANDO Update</dc:title>
  <dc:creator>CHRIS ROSSBACH</dc:creator>
  <cp:lastModifiedBy>CHRIS ROSSBACH</cp:lastModifiedBy>
  <cp:revision>122</cp:revision>
  <dcterms:created xsi:type="dcterms:W3CDTF">2022-11-23T20:39:03Z</dcterms:created>
  <dcterms:modified xsi:type="dcterms:W3CDTF">2022-12-06T23:53:44Z</dcterms:modified>
</cp:coreProperties>
</file>